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270" r:id="rId4"/>
    <p:sldId id="262" r:id="rId5"/>
    <p:sldId id="263" r:id="rId6"/>
    <p:sldId id="268" r:id="rId7"/>
    <p:sldId id="264" r:id="rId8"/>
    <p:sldId id="265" r:id="rId9"/>
    <p:sldId id="266" r:id="rId10"/>
    <p:sldId id="267" r:id="rId11"/>
    <p:sldId id="269" r:id="rId12"/>
    <p:sldId id="272"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831C"/>
    <a:srgbClr val="CF0F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78" autoAdjust="0"/>
    <p:restoredTop sz="94660"/>
  </p:normalViewPr>
  <p:slideViewPr>
    <p:cSldViewPr snapToGrid="0">
      <p:cViewPr>
        <p:scale>
          <a:sx n="117" d="100"/>
          <a:sy n="117" d="100"/>
        </p:scale>
        <p:origin x="-10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F52BE9-B94B-4827-A7C9-19243C7D2B68}"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122788B-7A53-48DE-BAF9-53DF96291A68}">
      <dgm:prSet/>
      <dgm:spPr/>
      <dgm:t>
        <a:bodyPr/>
        <a:lstStyle/>
        <a:p>
          <a:pPr>
            <a:lnSpc>
              <a:spcPct val="100000"/>
            </a:lnSpc>
          </a:pPr>
          <a:r>
            <a:rPr lang="en-US" dirty="0"/>
            <a:t>Ensure compliance with Program requirements and city projects</a:t>
          </a:r>
        </a:p>
      </dgm:t>
    </dgm:pt>
    <dgm:pt modelId="{1B308D45-C37A-4481-A7B7-E8B065D4030F}" type="parTrans" cxnId="{5E2E76FB-C4F7-4FD6-8D38-D27A31858E46}">
      <dgm:prSet/>
      <dgm:spPr/>
      <dgm:t>
        <a:bodyPr/>
        <a:lstStyle/>
        <a:p>
          <a:endParaRPr lang="en-US"/>
        </a:p>
      </dgm:t>
    </dgm:pt>
    <dgm:pt modelId="{20EFDFFC-CBD0-49CC-824C-8D1BC2F220B2}" type="sibTrans" cxnId="{5E2E76FB-C4F7-4FD6-8D38-D27A31858E46}">
      <dgm:prSet/>
      <dgm:spPr/>
      <dgm:t>
        <a:bodyPr/>
        <a:lstStyle/>
        <a:p>
          <a:endParaRPr lang="en-US"/>
        </a:p>
      </dgm:t>
    </dgm:pt>
    <dgm:pt modelId="{AC973D50-611A-4E28-932F-C5B2243D995D}">
      <dgm:prSet/>
      <dgm:spPr/>
      <dgm:t>
        <a:bodyPr/>
        <a:lstStyle/>
        <a:p>
          <a:pPr>
            <a:lnSpc>
              <a:spcPct val="100000"/>
            </a:lnSpc>
          </a:pPr>
          <a:r>
            <a:rPr lang="en-US" dirty="0"/>
            <a:t>Promote economic development by offering technical and educational assistance</a:t>
          </a:r>
        </a:p>
      </dgm:t>
    </dgm:pt>
    <dgm:pt modelId="{37773686-5A81-4DF9-9B1E-59C322767EE8}" type="parTrans" cxnId="{31CA134B-2F4A-4E74-AE46-68706F6F65E2}">
      <dgm:prSet/>
      <dgm:spPr/>
      <dgm:t>
        <a:bodyPr/>
        <a:lstStyle/>
        <a:p>
          <a:endParaRPr lang="en-US"/>
        </a:p>
      </dgm:t>
    </dgm:pt>
    <dgm:pt modelId="{055C3CC6-AE2F-4EF0-91E4-8A4B5002960C}" type="sibTrans" cxnId="{31CA134B-2F4A-4E74-AE46-68706F6F65E2}">
      <dgm:prSet/>
      <dgm:spPr/>
      <dgm:t>
        <a:bodyPr/>
        <a:lstStyle/>
        <a:p>
          <a:endParaRPr lang="en-US"/>
        </a:p>
      </dgm:t>
    </dgm:pt>
    <dgm:pt modelId="{F1F554E2-923D-4CC2-9D1C-9BC621988EFF}">
      <dgm:prSet/>
      <dgm:spPr/>
      <dgm:t>
        <a:bodyPr/>
        <a:lstStyle/>
        <a:p>
          <a:pPr>
            <a:lnSpc>
              <a:spcPct val="100000"/>
            </a:lnSpc>
          </a:pPr>
          <a:r>
            <a:rPr lang="en-US" dirty="0"/>
            <a:t>Encourage cooperative communication amongst various local agencies</a:t>
          </a:r>
        </a:p>
      </dgm:t>
    </dgm:pt>
    <dgm:pt modelId="{137E446F-226B-444B-A214-F25F0981B636}" type="parTrans" cxnId="{CAD3EBCD-5DA5-4EB1-809D-907824A56E0C}">
      <dgm:prSet/>
      <dgm:spPr/>
      <dgm:t>
        <a:bodyPr/>
        <a:lstStyle/>
        <a:p>
          <a:endParaRPr lang="en-US"/>
        </a:p>
      </dgm:t>
    </dgm:pt>
    <dgm:pt modelId="{EB4FE8A3-D254-45FC-8A55-59764EA4CE3E}" type="sibTrans" cxnId="{CAD3EBCD-5DA5-4EB1-809D-907824A56E0C}">
      <dgm:prSet/>
      <dgm:spPr/>
      <dgm:t>
        <a:bodyPr/>
        <a:lstStyle/>
        <a:p>
          <a:endParaRPr lang="en-US"/>
        </a:p>
      </dgm:t>
    </dgm:pt>
    <dgm:pt modelId="{D2320CBF-4EE1-4957-9F70-2691DFE566D5}">
      <dgm:prSet/>
      <dgm:spPr/>
      <dgm:t>
        <a:bodyPr/>
        <a:lstStyle/>
        <a:p>
          <a:pPr>
            <a:lnSpc>
              <a:spcPct val="100000"/>
            </a:lnSpc>
          </a:pPr>
          <a:endParaRPr lang="en-US" dirty="0" smtClean="0"/>
        </a:p>
        <a:p>
          <a:pPr>
            <a:lnSpc>
              <a:spcPct val="100000"/>
            </a:lnSpc>
          </a:pPr>
          <a:r>
            <a:rPr lang="en-US" dirty="0" smtClean="0"/>
            <a:t>Establish </a:t>
          </a:r>
          <a:r>
            <a:rPr lang="en-US" dirty="0"/>
            <a:t>a strong JSEB support presence in the business community and with the surrounding financial institutions</a:t>
          </a:r>
          <a:r>
            <a:rPr lang="en-US" dirty="0" smtClean="0"/>
            <a:t>.</a:t>
          </a:r>
        </a:p>
        <a:p>
          <a:pPr>
            <a:lnSpc>
              <a:spcPct val="100000"/>
            </a:lnSpc>
          </a:pPr>
          <a:r>
            <a:rPr lang="en-US" dirty="0" smtClean="0"/>
            <a:t>Award 20% City Contracts to qualified JSEB’s</a:t>
          </a:r>
          <a:endParaRPr lang="en-US" dirty="0"/>
        </a:p>
      </dgm:t>
    </dgm:pt>
    <dgm:pt modelId="{AD628A89-D14D-44DA-B6C6-5986FCBB6833}" type="parTrans" cxnId="{8CED8BC7-7746-45FD-8372-2F9D27207BC5}">
      <dgm:prSet/>
      <dgm:spPr/>
      <dgm:t>
        <a:bodyPr/>
        <a:lstStyle/>
        <a:p>
          <a:endParaRPr lang="en-US"/>
        </a:p>
      </dgm:t>
    </dgm:pt>
    <dgm:pt modelId="{BEC23184-BD4D-43D0-AD7B-9D63632C5FC8}" type="sibTrans" cxnId="{8CED8BC7-7746-45FD-8372-2F9D27207BC5}">
      <dgm:prSet/>
      <dgm:spPr/>
      <dgm:t>
        <a:bodyPr/>
        <a:lstStyle/>
        <a:p>
          <a:endParaRPr lang="en-US"/>
        </a:p>
      </dgm:t>
    </dgm:pt>
    <dgm:pt modelId="{F0A8FD70-C18D-4F62-A927-8905375321DD}" type="pres">
      <dgm:prSet presAssocID="{BCF52BE9-B94B-4827-A7C9-19243C7D2B68}" presName="root" presStyleCnt="0">
        <dgm:presLayoutVars>
          <dgm:dir/>
          <dgm:resizeHandles val="exact"/>
        </dgm:presLayoutVars>
      </dgm:prSet>
      <dgm:spPr/>
      <dgm:t>
        <a:bodyPr/>
        <a:lstStyle/>
        <a:p>
          <a:endParaRPr lang="en-US"/>
        </a:p>
      </dgm:t>
    </dgm:pt>
    <dgm:pt modelId="{2CCE80D4-4143-4CA3-B4BE-924FAA4DE1A4}" type="pres">
      <dgm:prSet presAssocID="{8122788B-7A53-48DE-BAF9-53DF96291A68}" presName="compNode" presStyleCnt="0"/>
      <dgm:spPr/>
    </dgm:pt>
    <dgm:pt modelId="{64B8337B-2829-4074-821C-C46C6F7AD165}" type="pres">
      <dgm:prSet presAssocID="{8122788B-7A53-48DE-BAF9-53DF96291A68}"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City"/>
        </a:ext>
      </dgm:extLst>
    </dgm:pt>
    <dgm:pt modelId="{02080546-3ED8-48EF-B30A-B37DF86E35F3}" type="pres">
      <dgm:prSet presAssocID="{8122788B-7A53-48DE-BAF9-53DF96291A68}" presName="spaceRect" presStyleCnt="0"/>
      <dgm:spPr/>
    </dgm:pt>
    <dgm:pt modelId="{7932FDA7-254C-4D13-8F52-3545F42EEDED}" type="pres">
      <dgm:prSet presAssocID="{8122788B-7A53-48DE-BAF9-53DF96291A68}" presName="textRect" presStyleLbl="revTx" presStyleIdx="0" presStyleCnt="4">
        <dgm:presLayoutVars>
          <dgm:chMax val="1"/>
          <dgm:chPref val="1"/>
        </dgm:presLayoutVars>
      </dgm:prSet>
      <dgm:spPr/>
      <dgm:t>
        <a:bodyPr/>
        <a:lstStyle/>
        <a:p>
          <a:endParaRPr lang="en-US"/>
        </a:p>
      </dgm:t>
    </dgm:pt>
    <dgm:pt modelId="{04FC6144-5457-4613-A8C0-A0544E62FD14}" type="pres">
      <dgm:prSet presAssocID="{20EFDFFC-CBD0-49CC-824C-8D1BC2F220B2}" presName="sibTrans" presStyleCnt="0"/>
      <dgm:spPr/>
    </dgm:pt>
    <dgm:pt modelId="{A7F0A6AB-C823-47FC-866D-16EE21522675}" type="pres">
      <dgm:prSet presAssocID="{AC973D50-611A-4E28-932F-C5B2243D995D}" presName="compNode" presStyleCnt="0"/>
      <dgm:spPr/>
    </dgm:pt>
    <dgm:pt modelId="{E9441A31-30E4-446F-95C1-6B3C2FF33FE3}" type="pres">
      <dgm:prSet presAssocID="{AC973D50-611A-4E28-932F-C5B2243D995D}"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Books"/>
        </a:ext>
      </dgm:extLst>
    </dgm:pt>
    <dgm:pt modelId="{ABA4A59D-3371-475F-A336-BDB9B3A7D0C8}" type="pres">
      <dgm:prSet presAssocID="{AC973D50-611A-4E28-932F-C5B2243D995D}" presName="spaceRect" presStyleCnt="0"/>
      <dgm:spPr/>
    </dgm:pt>
    <dgm:pt modelId="{13D24EB4-A546-44FF-BAAB-E235AF5FE03D}" type="pres">
      <dgm:prSet presAssocID="{AC973D50-611A-4E28-932F-C5B2243D995D}" presName="textRect" presStyleLbl="revTx" presStyleIdx="1" presStyleCnt="4">
        <dgm:presLayoutVars>
          <dgm:chMax val="1"/>
          <dgm:chPref val="1"/>
        </dgm:presLayoutVars>
      </dgm:prSet>
      <dgm:spPr/>
      <dgm:t>
        <a:bodyPr/>
        <a:lstStyle/>
        <a:p>
          <a:endParaRPr lang="en-US"/>
        </a:p>
      </dgm:t>
    </dgm:pt>
    <dgm:pt modelId="{19C3F06E-6BB9-4488-BA3E-DD15827D1B41}" type="pres">
      <dgm:prSet presAssocID="{055C3CC6-AE2F-4EF0-91E4-8A4B5002960C}" presName="sibTrans" presStyleCnt="0"/>
      <dgm:spPr/>
    </dgm:pt>
    <dgm:pt modelId="{28F03F08-4E2F-4CE3-9621-6831E416ABCC}" type="pres">
      <dgm:prSet presAssocID="{F1F554E2-923D-4CC2-9D1C-9BC621988EFF}" presName="compNode" presStyleCnt="0"/>
      <dgm:spPr/>
    </dgm:pt>
    <dgm:pt modelId="{946D00AD-1E73-4296-94F2-CCDE04803E19}" type="pres">
      <dgm:prSet presAssocID="{F1F554E2-923D-4CC2-9D1C-9BC621988EFF}"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Handshake"/>
        </a:ext>
      </dgm:extLst>
    </dgm:pt>
    <dgm:pt modelId="{68F7047A-8989-49FD-A688-14064EC88624}" type="pres">
      <dgm:prSet presAssocID="{F1F554E2-923D-4CC2-9D1C-9BC621988EFF}" presName="spaceRect" presStyleCnt="0"/>
      <dgm:spPr/>
    </dgm:pt>
    <dgm:pt modelId="{B7577F82-6492-42FC-8BB9-68DD4EBC2FDA}" type="pres">
      <dgm:prSet presAssocID="{F1F554E2-923D-4CC2-9D1C-9BC621988EFF}" presName="textRect" presStyleLbl="revTx" presStyleIdx="2" presStyleCnt="4">
        <dgm:presLayoutVars>
          <dgm:chMax val="1"/>
          <dgm:chPref val="1"/>
        </dgm:presLayoutVars>
      </dgm:prSet>
      <dgm:spPr/>
      <dgm:t>
        <a:bodyPr/>
        <a:lstStyle/>
        <a:p>
          <a:endParaRPr lang="en-US"/>
        </a:p>
      </dgm:t>
    </dgm:pt>
    <dgm:pt modelId="{61863E5D-75D7-4B79-B7BF-9233AEFEBC60}" type="pres">
      <dgm:prSet presAssocID="{EB4FE8A3-D254-45FC-8A55-59764EA4CE3E}" presName="sibTrans" presStyleCnt="0"/>
      <dgm:spPr/>
    </dgm:pt>
    <dgm:pt modelId="{8CC0FB72-A145-4DA9-BAB8-1464AA58EB23}" type="pres">
      <dgm:prSet presAssocID="{D2320CBF-4EE1-4957-9F70-2691DFE566D5}" presName="compNode" presStyleCnt="0"/>
      <dgm:spPr/>
    </dgm:pt>
    <dgm:pt modelId="{9EF43876-5F90-4872-A27C-195C2B491CA9}" type="pres">
      <dgm:prSet presAssocID="{D2320CBF-4EE1-4957-9F70-2691DFE566D5}"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Bank"/>
        </a:ext>
      </dgm:extLst>
    </dgm:pt>
    <dgm:pt modelId="{FD437C58-2A66-4832-B114-D18B3FEE1313}" type="pres">
      <dgm:prSet presAssocID="{D2320CBF-4EE1-4957-9F70-2691DFE566D5}" presName="spaceRect" presStyleCnt="0"/>
      <dgm:spPr/>
    </dgm:pt>
    <dgm:pt modelId="{3B44FFDB-F4CE-4D03-A9F5-50A897A0B69F}" type="pres">
      <dgm:prSet presAssocID="{D2320CBF-4EE1-4957-9F70-2691DFE566D5}" presName="textRect" presStyleLbl="revTx" presStyleIdx="3" presStyleCnt="4" custScaleY="173495">
        <dgm:presLayoutVars>
          <dgm:chMax val="1"/>
          <dgm:chPref val="1"/>
        </dgm:presLayoutVars>
      </dgm:prSet>
      <dgm:spPr/>
      <dgm:t>
        <a:bodyPr/>
        <a:lstStyle/>
        <a:p>
          <a:endParaRPr lang="en-US"/>
        </a:p>
      </dgm:t>
    </dgm:pt>
  </dgm:ptLst>
  <dgm:cxnLst>
    <dgm:cxn modelId="{06B6A9A4-1580-4745-A67F-BF8B3CC96178}" type="presOf" srcId="{BCF52BE9-B94B-4827-A7C9-19243C7D2B68}" destId="{F0A8FD70-C18D-4F62-A927-8905375321DD}" srcOrd="0" destOrd="0" presId="urn:microsoft.com/office/officeart/2018/2/layout/IconLabelList"/>
    <dgm:cxn modelId="{5E2E76FB-C4F7-4FD6-8D38-D27A31858E46}" srcId="{BCF52BE9-B94B-4827-A7C9-19243C7D2B68}" destId="{8122788B-7A53-48DE-BAF9-53DF96291A68}" srcOrd="0" destOrd="0" parTransId="{1B308D45-C37A-4481-A7B7-E8B065D4030F}" sibTransId="{20EFDFFC-CBD0-49CC-824C-8D1BC2F220B2}"/>
    <dgm:cxn modelId="{A572ED2E-33C5-3447-8C7B-00B19102FACD}" type="presOf" srcId="{AC973D50-611A-4E28-932F-C5B2243D995D}" destId="{13D24EB4-A546-44FF-BAAB-E235AF5FE03D}" srcOrd="0" destOrd="0" presId="urn:microsoft.com/office/officeart/2018/2/layout/IconLabelList"/>
    <dgm:cxn modelId="{34424CF6-1F79-314C-98D4-A8829603129E}" type="presOf" srcId="{D2320CBF-4EE1-4957-9F70-2691DFE566D5}" destId="{3B44FFDB-F4CE-4D03-A9F5-50A897A0B69F}" srcOrd="0" destOrd="0" presId="urn:microsoft.com/office/officeart/2018/2/layout/IconLabelList"/>
    <dgm:cxn modelId="{5A19EDB3-E85B-014C-A489-5D95C0D3B351}" type="presOf" srcId="{F1F554E2-923D-4CC2-9D1C-9BC621988EFF}" destId="{B7577F82-6492-42FC-8BB9-68DD4EBC2FDA}" srcOrd="0" destOrd="0" presId="urn:microsoft.com/office/officeart/2018/2/layout/IconLabelList"/>
    <dgm:cxn modelId="{E55BDA0D-A96C-A147-91EA-23058448C592}" type="presOf" srcId="{8122788B-7A53-48DE-BAF9-53DF96291A68}" destId="{7932FDA7-254C-4D13-8F52-3545F42EEDED}" srcOrd="0" destOrd="0" presId="urn:microsoft.com/office/officeart/2018/2/layout/IconLabelList"/>
    <dgm:cxn modelId="{8CED8BC7-7746-45FD-8372-2F9D27207BC5}" srcId="{BCF52BE9-B94B-4827-A7C9-19243C7D2B68}" destId="{D2320CBF-4EE1-4957-9F70-2691DFE566D5}" srcOrd="3" destOrd="0" parTransId="{AD628A89-D14D-44DA-B6C6-5986FCBB6833}" sibTransId="{BEC23184-BD4D-43D0-AD7B-9D63632C5FC8}"/>
    <dgm:cxn modelId="{31CA134B-2F4A-4E74-AE46-68706F6F65E2}" srcId="{BCF52BE9-B94B-4827-A7C9-19243C7D2B68}" destId="{AC973D50-611A-4E28-932F-C5B2243D995D}" srcOrd="1" destOrd="0" parTransId="{37773686-5A81-4DF9-9B1E-59C322767EE8}" sibTransId="{055C3CC6-AE2F-4EF0-91E4-8A4B5002960C}"/>
    <dgm:cxn modelId="{CAD3EBCD-5DA5-4EB1-809D-907824A56E0C}" srcId="{BCF52BE9-B94B-4827-A7C9-19243C7D2B68}" destId="{F1F554E2-923D-4CC2-9D1C-9BC621988EFF}" srcOrd="2" destOrd="0" parTransId="{137E446F-226B-444B-A214-F25F0981B636}" sibTransId="{EB4FE8A3-D254-45FC-8A55-59764EA4CE3E}"/>
    <dgm:cxn modelId="{33C5D2D2-79D3-0141-BF54-AD5071EDC37D}" type="presParOf" srcId="{F0A8FD70-C18D-4F62-A927-8905375321DD}" destId="{2CCE80D4-4143-4CA3-B4BE-924FAA4DE1A4}" srcOrd="0" destOrd="0" presId="urn:microsoft.com/office/officeart/2018/2/layout/IconLabelList"/>
    <dgm:cxn modelId="{2DD1B588-2D87-994E-B318-725FD8DA9107}" type="presParOf" srcId="{2CCE80D4-4143-4CA3-B4BE-924FAA4DE1A4}" destId="{64B8337B-2829-4074-821C-C46C6F7AD165}" srcOrd="0" destOrd="0" presId="urn:microsoft.com/office/officeart/2018/2/layout/IconLabelList"/>
    <dgm:cxn modelId="{CA76EE3B-A634-434F-AC81-EA0E7D7DFF78}" type="presParOf" srcId="{2CCE80D4-4143-4CA3-B4BE-924FAA4DE1A4}" destId="{02080546-3ED8-48EF-B30A-B37DF86E35F3}" srcOrd="1" destOrd="0" presId="urn:microsoft.com/office/officeart/2018/2/layout/IconLabelList"/>
    <dgm:cxn modelId="{31AA4524-CBE1-0342-A88A-2E47BA3648FC}" type="presParOf" srcId="{2CCE80D4-4143-4CA3-B4BE-924FAA4DE1A4}" destId="{7932FDA7-254C-4D13-8F52-3545F42EEDED}" srcOrd="2" destOrd="0" presId="urn:microsoft.com/office/officeart/2018/2/layout/IconLabelList"/>
    <dgm:cxn modelId="{93C594FC-FA23-A541-B2C0-9D591AB851C3}" type="presParOf" srcId="{F0A8FD70-C18D-4F62-A927-8905375321DD}" destId="{04FC6144-5457-4613-A8C0-A0544E62FD14}" srcOrd="1" destOrd="0" presId="urn:microsoft.com/office/officeart/2018/2/layout/IconLabelList"/>
    <dgm:cxn modelId="{6AF8F668-5F34-0C4A-8AA2-87CDB2AB1CB2}" type="presParOf" srcId="{F0A8FD70-C18D-4F62-A927-8905375321DD}" destId="{A7F0A6AB-C823-47FC-866D-16EE21522675}" srcOrd="2" destOrd="0" presId="urn:microsoft.com/office/officeart/2018/2/layout/IconLabelList"/>
    <dgm:cxn modelId="{97BFAB75-CE40-AD43-9B6A-2D3F39CB5D82}" type="presParOf" srcId="{A7F0A6AB-C823-47FC-866D-16EE21522675}" destId="{E9441A31-30E4-446F-95C1-6B3C2FF33FE3}" srcOrd="0" destOrd="0" presId="urn:microsoft.com/office/officeart/2018/2/layout/IconLabelList"/>
    <dgm:cxn modelId="{ACDA7869-F863-DB48-BD1B-3A9689B69C83}" type="presParOf" srcId="{A7F0A6AB-C823-47FC-866D-16EE21522675}" destId="{ABA4A59D-3371-475F-A336-BDB9B3A7D0C8}" srcOrd="1" destOrd="0" presId="urn:microsoft.com/office/officeart/2018/2/layout/IconLabelList"/>
    <dgm:cxn modelId="{A9A902FF-BF08-474E-BB6F-0245D8D243A3}" type="presParOf" srcId="{A7F0A6AB-C823-47FC-866D-16EE21522675}" destId="{13D24EB4-A546-44FF-BAAB-E235AF5FE03D}" srcOrd="2" destOrd="0" presId="urn:microsoft.com/office/officeart/2018/2/layout/IconLabelList"/>
    <dgm:cxn modelId="{E5C3B643-6B4D-CF40-A991-3D015F50B8FA}" type="presParOf" srcId="{F0A8FD70-C18D-4F62-A927-8905375321DD}" destId="{19C3F06E-6BB9-4488-BA3E-DD15827D1B41}" srcOrd="3" destOrd="0" presId="urn:microsoft.com/office/officeart/2018/2/layout/IconLabelList"/>
    <dgm:cxn modelId="{4D602825-9296-4443-99D1-EBCD2F60B848}" type="presParOf" srcId="{F0A8FD70-C18D-4F62-A927-8905375321DD}" destId="{28F03F08-4E2F-4CE3-9621-6831E416ABCC}" srcOrd="4" destOrd="0" presId="urn:microsoft.com/office/officeart/2018/2/layout/IconLabelList"/>
    <dgm:cxn modelId="{DEE72948-9A0B-3D49-8CA5-4C5699F0963F}" type="presParOf" srcId="{28F03F08-4E2F-4CE3-9621-6831E416ABCC}" destId="{946D00AD-1E73-4296-94F2-CCDE04803E19}" srcOrd="0" destOrd="0" presId="urn:microsoft.com/office/officeart/2018/2/layout/IconLabelList"/>
    <dgm:cxn modelId="{1E3A3F8C-7B22-B245-8710-41E5333F90F4}" type="presParOf" srcId="{28F03F08-4E2F-4CE3-9621-6831E416ABCC}" destId="{68F7047A-8989-49FD-A688-14064EC88624}" srcOrd="1" destOrd="0" presId="urn:microsoft.com/office/officeart/2018/2/layout/IconLabelList"/>
    <dgm:cxn modelId="{E6D90B92-7946-724F-9ECD-E5EDA8D8556C}" type="presParOf" srcId="{28F03F08-4E2F-4CE3-9621-6831E416ABCC}" destId="{B7577F82-6492-42FC-8BB9-68DD4EBC2FDA}" srcOrd="2" destOrd="0" presId="urn:microsoft.com/office/officeart/2018/2/layout/IconLabelList"/>
    <dgm:cxn modelId="{DC2E8C8E-0A7F-2D48-97C9-3D1CAE680C05}" type="presParOf" srcId="{F0A8FD70-C18D-4F62-A927-8905375321DD}" destId="{61863E5D-75D7-4B79-B7BF-9233AEFEBC60}" srcOrd="5" destOrd="0" presId="urn:microsoft.com/office/officeart/2018/2/layout/IconLabelList"/>
    <dgm:cxn modelId="{75CCCED3-894F-0345-9791-734A9441F93F}" type="presParOf" srcId="{F0A8FD70-C18D-4F62-A927-8905375321DD}" destId="{8CC0FB72-A145-4DA9-BAB8-1464AA58EB23}" srcOrd="6" destOrd="0" presId="urn:microsoft.com/office/officeart/2018/2/layout/IconLabelList"/>
    <dgm:cxn modelId="{0C8390C9-63D7-8641-8730-62BD24C59774}" type="presParOf" srcId="{8CC0FB72-A145-4DA9-BAB8-1464AA58EB23}" destId="{9EF43876-5F90-4872-A27C-195C2B491CA9}" srcOrd="0" destOrd="0" presId="urn:microsoft.com/office/officeart/2018/2/layout/IconLabelList"/>
    <dgm:cxn modelId="{3CBE3E19-AED4-FD42-8B4B-9164A0FCA33F}" type="presParOf" srcId="{8CC0FB72-A145-4DA9-BAB8-1464AA58EB23}" destId="{FD437C58-2A66-4832-B114-D18B3FEE1313}" srcOrd="1" destOrd="0" presId="urn:microsoft.com/office/officeart/2018/2/layout/IconLabelList"/>
    <dgm:cxn modelId="{E4BC45F9-CB2D-7A46-98DF-71C2F6EE1B0D}" type="presParOf" srcId="{8CC0FB72-A145-4DA9-BAB8-1464AA58EB23}" destId="{3B44FFDB-F4CE-4D03-A9F5-50A897A0B69F}"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B8337B-2829-4074-821C-C46C6F7AD165}">
      <dsp:nvSpPr>
        <dsp:cNvPr id="0" name=""/>
        <dsp:cNvSpPr/>
      </dsp:nvSpPr>
      <dsp:spPr>
        <a:xfrm>
          <a:off x="420090" y="1055207"/>
          <a:ext cx="685019" cy="685019"/>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932FDA7-254C-4D13-8F52-3545F42EEDED}">
      <dsp:nvSpPr>
        <dsp:cNvPr id="0" name=""/>
        <dsp:cNvSpPr/>
      </dsp:nvSpPr>
      <dsp:spPr>
        <a:xfrm>
          <a:off x="1467" y="2082905"/>
          <a:ext cx="1522265" cy="1255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en-US" sz="1100" kern="1200" dirty="0"/>
            <a:t>Ensure compliance with Program requirements and city projects</a:t>
          </a:r>
        </a:p>
      </dsp:txBody>
      <dsp:txXfrm>
        <a:off x="1467" y="2082905"/>
        <a:ext cx="1522265" cy="1255869"/>
      </dsp:txXfrm>
    </dsp:sp>
    <dsp:sp modelId="{E9441A31-30E4-446F-95C1-6B3C2FF33FE3}">
      <dsp:nvSpPr>
        <dsp:cNvPr id="0" name=""/>
        <dsp:cNvSpPr/>
      </dsp:nvSpPr>
      <dsp:spPr>
        <a:xfrm>
          <a:off x="2208752" y="1055207"/>
          <a:ext cx="685019" cy="685019"/>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D24EB4-A546-44FF-BAAB-E235AF5FE03D}">
      <dsp:nvSpPr>
        <dsp:cNvPr id="0" name=""/>
        <dsp:cNvSpPr/>
      </dsp:nvSpPr>
      <dsp:spPr>
        <a:xfrm>
          <a:off x="1790129" y="2082905"/>
          <a:ext cx="1522265" cy="1255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en-US" sz="1100" kern="1200" dirty="0"/>
            <a:t>Promote economic development by offering technical and educational assistance</a:t>
          </a:r>
        </a:p>
      </dsp:txBody>
      <dsp:txXfrm>
        <a:off x="1790129" y="2082905"/>
        <a:ext cx="1522265" cy="1255869"/>
      </dsp:txXfrm>
    </dsp:sp>
    <dsp:sp modelId="{946D00AD-1E73-4296-94F2-CCDE04803E19}">
      <dsp:nvSpPr>
        <dsp:cNvPr id="0" name=""/>
        <dsp:cNvSpPr/>
      </dsp:nvSpPr>
      <dsp:spPr>
        <a:xfrm>
          <a:off x="3997414" y="1055207"/>
          <a:ext cx="685019" cy="685019"/>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7577F82-6492-42FC-8BB9-68DD4EBC2FDA}">
      <dsp:nvSpPr>
        <dsp:cNvPr id="0" name=""/>
        <dsp:cNvSpPr/>
      </dsp:nvSpPr>
      <dsp:spPr>
        <a:xfrm>
          <a:off x="3578791" y="2082905"/>
          <a:ext cx="1522265" cy="1255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en-US" sz="1100" kern="1200" dirty="0"/>
            <a:t>Encourage cooperative communication amongst various local agencies</a:t>
          </a:r>
        </a:p>
      </dsp:txBody>
      <dsp:txXfrm>
        <a:off x="3578791" y="2082905"/>
        <a:ext cx="1522265" cy="1255869"/>
      </dsp:txXfrm>
    </dsp:sp>
    <dsp:sp modelId="{9EF43876-5F90-4872-A27C-195C2B491CA9}">
      <dsp:nvSpPr>
        <dsp:cNvPr id="0" name=""/>
        <dsp:cNvSpPr/>
      </dsp:nvSpPr>
      <dsp:spPr>
        <a:xfrm>
          <a:off x="5786076" y="824456"/>
          <a:ext cx="685019" cy="685019"/>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44FFDB-F4CE-4D03-A9F5-50A897A0B69F}">
      <dsp:nvSpPr>
        <dsp:cNvPr id="0" name=""/>
        <dsp:cNvSpPr/>
      </dsp:nvSpPr>
      <dsp:spPr>
        <a:xfrm>
          <a:off x="5367453" y="1390654"/>
          <a:ext cx="1522265" cy="2178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endParaRPr lang="en-US" sz="1100" kern="1200" dirty="0" smtClean="0"/>
        </a:p>
        <a:p>
          <a:pPr lvl="0" algn="ctr" defTabSz="488950">
            <a:lnSpc>
              <a:spcPct val="100000"/>
            </a:lnSpc>
            <a:spcBef>
              <a:spcPct val="0"/>
            </a:spcBef>
            <a:spcAft>
              <a:spcPct val="35000"/>
            </a:spcAft>
          </a:pPr>
          <a:r>
            <a:rPr lang="en-US" sz="1100" kern="1200" dirty="0" smtClean="0"/>
            <a:t>Establish </a:t>
          </a:r>
          <a:r>
            <a:rPr lang="en-US" sz="1100" kern="1200" dirty="0"/>
            <a:t>a strong JSEB support presence in the business community and with the surrounding financial institutions</a:t>
          </a:r>
          <a:r>
            <a:rPr lang="en-US" sz="1100" kern="1200" dirty="0" smtClean="0"/>
            <a:t>.</a:t>
          </a:r>
        </a:p>
        <a:p>
          <a:pPr lvl="0" algn="ctr" defTabSz="488950">
            <a:lnSpc>
              <a:spcPct val="100000"/>
            </a:lnSpc>
            <a:spcBef>
              <a:spcPct val="0"/>
            </a:spcBef>
            <a:spcAft>
              <a:spcPct val="35000"/>
            </a:spcAft>
          </a:pPr>
          <a:r>
            <a:rPr lang="en-US" sz="1100" kern="1200" dirty="0" smtClean="0"/>
            <a:t>Award 20% City Contracts to qualified JSEB’s</a:t>
          </a:r>
          <a:endParaRPr lang="en-US" sz="1100" kern="1200" dirty="0"/>
        </a:p>
      </dsp:txBody>
      <dsp:txXfrm>
        <a:off x="5367453" y="1390654"/>
        <a:ext cx="1522265" cy="217887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1/14/2021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dirty="0"/>
          </a:p>
        </p:txBody>
      </p:sp>
    </p:spTree>
    <p:extLst>
      <p:ext uri="{BB962C8B-B14F-4D97-AF65-F5344CB8AC3E}">
        <p14:creationId xmlns:p14="http://schemas.microsoft.com/office/powerpoint/2010/main" val="189501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0391AB-F383-4237-A071-AD1C6E9246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F6636DA-4FDE-4B32-8CCE-37EFA3E757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0F87932-8FF0-4DF1-A776-9A3CE37618A7}"/>
              </a:ext>
            </a:extLst>
          </p:cNvPr>
          <p:cNvSpPr>
            <a:spLocks noGrp="1"/>
          </p:cNvSpPr>
          <p:nvPr>
            <p:ph type="dt" sz="half" idx="10"/>
          </p:nvPr>
        </p:nvSpPr>
        <p:spPr/>
        <p:txBody>
          <a:bodyPr/>
          <a:lstStyle/>
          <a:p>
            <a:fld id="{5D6495F3-B757-4FAF-98AA-EDA7D1485485}" type="datetimeFigureOut">
              <a:rPr lang="en-US" smtClean="0"/>
              <a:t>1/14/2021</a:t>
            </a:fld>
            <a:endParaRPr lang="en-US" dirty="0"/>
          </a:p>
        </p:txBody>
      </p:sp>
      <p:sp>
        <p:nvSpPr>
          <p:cNvPr id="5" name="Footer Placeholder 4">
            <a:extLst>
              <a:ext uri="{FF2B5EF4-FFF2-40B4-BE49-F238E27FC236}">
                <a16:creationId xmlns:a16="http://schemas.microsoft.com/office/drawing/2014/main" xmlns="" id="{5F38FAB8-C9F1-4DBB-B355-D8DEE37065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24490E3-D8E8-4766-9104-14009BF5636F}"/>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345690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3B8678-553E-4A5B-8CFE-5DB358BDF3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43AF303-1F73-4575-83E6-561589F163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36EC56-7DCF-400D-A871-C26291EB10AD}"/>
              </a:ext>
            </a:extLst>
          </p:cNvPr>
          <p:cNvSpPr>
            <a:spLocks noGrp="1"/>
          </p:cNvSpPr>
          <p:nvPr>
            <p:ph type="dt" sz="half" idx="10"/>
          </p:nvPr>
        </p:nvSpPr>
        <p:spPr/>
        <p:txBody>
          <a:bodyPr/>
          <a:lstStyle/>
          <a:p>
            <a:fld id="{5D6495F3-B757-4FAF-98AA-EDA7D1485485}" type="datetimeFigureOut">
              <a:rPr lang="en-US" smtClean="0"/>
              <a:t>1/14/2021</a:t>
            </a:fld>
            <a:endParaRPr lang="en-US" dirty="0"/>
          </a:p>
        </p:txBody>
      </p:sp>
      <p:sp>
        <p:nvSpPr>
          <p:cNvPr id="5" name="Footer Placeholder 4">
            <a:extLst>
              <a:ext uri="{FF2B5EF4-FFF2-40B4-BE49-F238E27FC236}">
                <a16:creationId xmlns:a16="http://schemas.microsoft.com/office/drawing/2014/main" xmlns="" id="{17FFAC5B-7C77-4F8C-ADB0-8D208A2EB3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D2F48AF-AB8F-4DD2-BC77-7E2F42AD3B87}"/>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318731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20ED820-BFE6-41B5-8064-984037A999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CA27FEA-5359-474A-B4F8-FF510DD748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14DD33D-563C-4B8C-B8C1-625FF5C5B85D}"/>
              </a:ext>
            </a:extLst>
          </p:cNvPr>
          <p:cNvSpPr>
            <a:spLocks noGrp="1"/>
          </p:cNvSpPr>
          <p:nvPr>
            <p:ph type="dt" sz="half" idx="10"/>
          </p:nvPr>
        </p:nvSpPr>
        <p:spPr/>
        <p:txBody>
          <a:bodyPr/>
          <a:lstStyle/>
          <a:p>
            <a:fld id="{5D6495F3-B757-4FAF-98AA-EDA7D1485485}" type="datetimeFigureOut">
              <a:rPr lang="en-US" smtClean="0"/>
              <a:t>1/14/2021</a:t>
            </a:fld>
            <a:endParaRPr lang="en-US" dirty="0"/>
          </a:p>
        </p:txBody>
      </p:sp>
      <p:sp>
        <p:nvSpPr>
          <p:cNvPr id="5" name="Footer Placeholder 4">
            <a:extLst>
              <a:ext uri="{FF2B5EF4-FFF2-40B4-BE49-F238E27FC236}">
                <a16:creationId xmlns:a16="http://schemas.microsoft.com/office/drawing/2014/main" xmlns="" id="{40471877-89FD-46BE-832F-C5660A5567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E6E675F-CC4D-48CF-90C8-53829EE08B8C}"/>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245462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CBC967-18DB-4664-9B4D-06177FB946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ADF7174-64B4-4D8F-BF44-3DD1F66CA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5CD83D3-86C4-482F-A2DC-B4C55DBF3F7A}"/>
              </a:ext>
            </a:extLst>
          </p:cNvPr>
          <p:cNvSpPr>
            <a:spLocks noGrp="1"/>
          </p:cNvSpPr>
          <p:nvPr>
            <p:ph type="dt" sz="half" idx="10"/>
          </p:nvPr>
        </p:nvSpPr>
        <p:spPr/>
        <p:txBody>
          <a:bodyPr/>
          <a:lstStyle/>
          <a:p>
            <a:fld id="{5D6495F3-B757-4FAF-98AA-EDA7D1485485}" type="datetimeFigureOut">
              <a:rPr lang="en-US" smtClean="0"/>
              <a:t>1/14/2021</a:t>
            </a:fld>
            <a:endParaRPr lang="en-US" dirty="0"/>
          </a:p>
        </p:txBody>
      </p:sp>
      <p:sp>
        <p:nvSpPr>
          <p:cNvPr id="5" name="Footer Placeholder 4">
            <a:extLst>
              <a:ext uri="{FF2B5EF4-FFF2-40B4-BE49-F238E27FC236}">
                <a16:creationId xmlns:a16="http://schemas.microsoft.com/office/drawing/2014/main" xmlns="" id="{DCF05BE2-6C23-4CB4-A63E-457E635BF2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C097965-24FE-4C07-BE16-69AE439950EF}"/>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127576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33394D-04EF-440C-B08B-114464B315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BEBE3F6-F021-4D6B-8B0D-EF74D7461F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196233C-6806-4593-91C0-CF4ECD84A601}"/>
              </a:ext>
            </a:extLst>
          </p:cNvPr>
          <p:cNvSpPr>
            <a:spLocks noGrp="1"/>
          </p:cNvSpPr>
          <p:nvPr>
            <p:ph type="dt" sz="half" idx="10"/>
          </p:nvPr>
        </p:nvSpPr>
        <p:spPr/>
        <p:txBody>
          <a:bodyPr/>
          <a:lstStyle/>
          <a:p>
            <a:fld id="{5D6495F3-B757-4FAF-98AA-EDA7D1485485}" type="datetimeFigureOut">
              <a:rPr lang="en-US" smtClean="0"/>
              <a:t>1/14/2021</a:t>
            </a:fld>
            <a:endParaRPr lang="en-US" dirty="0"/>
          </a:p>
        </p:txBody>
      </p:sp>
      <p:sp>
        <p:nvSpPr>
          <p:cNvPr id="5" name="Footer Placeholder 4">
            <a:extLst>
              <a:ext uri="{FF2B5EF4-FFF2-40B4-BE49-F238E27FC236}">
                <a16:creationId xmlns:a16="http://schemas.microsoft.com/office/drawing/2014/main" xmlns="" id="{963A761E-2D3A-4397-A82C-2F3B981DE0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8297E71-B59F-4260-B01B-2B7CEB0896BD}"/>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163932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94DFCB-DD40-4637-9CAB-2BAF24231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394065F-4B44-4622-98EE-166F936489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7AF1249-B890-4466-9E24-84A2490700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50FA9B4-D282-452F-B78A-FF5873ACF45A}"/>
              </a:ext>
            </a:extLst>
          </p:cNvPr>
          <p:cNvSpPr>
            <a:spLocks noGrp="1"/>
          </p:cNvSpPr>
          <p:nvPr>
            <p:ph type="dt" sz="half" idx="10"/>
          </p:nvPr>
        </p:nvSpPr>
        <p:spPr/>
        <p:txBody>
          <a:bodyPr/>
          <a:lstStyle/>
          <a:p>
            <a:fld id="{5D6495F3-B757-4FAF-98AA-EDA7D1485485}" type="datetimeFigureOut">
              <a:rPr lang="en-US" smtClean="0"/>
              <a:t>1/14/2021</a:t>
            </a:fld>
            <a:endParaRPr lang="en-US" dirty="0"/>
          </a:p>
        </p:txBody>
      </p:sp>
      <p:sp>
        <p:nvSpPr>
          <p:cNvPr id="6" name="Footer Placeholder 5">
            <a:extLst>
              <a:ext uri="{FF2B5EF4-FFF2-40B4-BE49-F238E27FC236}">
                <a16:creationId xmlns:a16="http://schemas.microsoft.com/office/drawing/2014/main" xmlns="" id="{6E9B0F13-A139-4B66-9544-16480800F68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B8791D0-EC30-4D8C-8764-475D8DB34F19}"/>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108150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33AA7D-15D2-4D5F-B1C4-501073416D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5E80A0E-25B9-4E8E-8B0D-201E1C5640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189B111-0CA0-47CD-9F0B-DBCBA3AE3C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EF0E02D-3176-4B85-ACB6-721F268274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C7D9317-BBE1-4F36-82FE-E348F6F18A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837DDCB-69F8-49FA-A111-C8AB271389E7}"/>
              </a:ext>
            </a:extLst>
          </p:cNvPr>
          <p:cNvSpPr>
            <a:spLocks noGrp="1"/>
          </p:cNvSpPr>
          <p:nvPr>
            <p:ph type="dt" sz="half" idx="10"/>
          </p:nvPr>
        </p:nvSpPr>
        <p:spPr/>
        <p:txBody>
          <a:bodyPr/>
          <a:lstStyle/>
          <a:p>
            <a:fld id="{5D6495F3-B757-4FAF-98AA-EDA7D1485485}" type="datetimeFigureOut">
              <a:rPr lang="en-US" smtClean="0"/>
              <a:t>1/14/2021</a:t>
            </a:fld>
            <a:endParaRPr lang="en-US" dirty="0"/>
          </a:p>
        </p:txBody>
      </p:sp>
      <p:sp>
        <p:nvSpPr>
          <p:cNvPr id="8" name="Footer Placeholder 7">
            <a:extLst>
              <a:ext uri="{FF2B5EF4-FFF2-40B4-BE49-F238E27FC236}">
                <a16:creationId xmlns:a16="http://schemas.microsoft.com/office/drawing/2014/main" xmlns="" id="{4A18B0CD-1F68-412E-9232-F267114CA75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429B21FC-12CC-472D-BC38-EF413158CC5D}"/>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189414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0F51AB-8384-4E67-914C-B39484AD23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0909660-3861-4545-BF68-9ED039B5D0F0}"/>
              </a:ext>
            </a:extLst>
          </p:cNvPr>
          <p:cNvSpPr>
            <a:spLocks noGrp="1"/>
          </p:cNvSpPr>
          <p:nvPr>
            <p:ph type="dt" sz="half" idx="10"/>
          </p:nvPr>
        </p:nvSpPr>
        <p:spPr/>
        <p:txBody>
          <a:bodyPr/>
          <a:lstStyle/>
          <a:p>
            <a:fld id="{5D6495F3-B757-4FAF-98AA-EDA7D1485485}" type="datetimeFigureOut">
              <a:rPr lang="en-US" smtClean="0"/>
              <a:t>1/14/2021</a:t>
            </a:fld>
            <a:endParaRPr lang="en-US" dirty="0"/>
          </a:p>
        </p:txBody>
      </p:sp>
      <p:sp>
        <p:nvSpPr>
          <p:cNvPr id="4" name="Footer Placeholder 3">
            <a:extLst>
              <a:ext uri="{FF2B5EF4-FFF2-40B4-BE49-F238E27FC236}">
                <a16:creationId xmlns:a16="http://schemas.microsoft.com/office/drawing/2014/main" xmlns="" id="{FDDD5392-AC3A-4EAF-ADE6-B6CF4B50ACA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F5679880-BF48-4F4D-B8B3-4E99FC415FF9}"/>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135148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7F98E25-CF37-4F73-9E22-210238167867}"/>
              </a:ext>
            </a:extLst>
          </p:cNvPr>
          <p:cNvSpPr>
            <a:spLocks noGrp="1"/>
          </p:cNvSpPr>
          <p:nvPr>
            <p:ph type="dt" sz="half" idx="10"/>
          </p:nvPr>
        </p:nvSpPr>
        <p:spPr/>
        <p:txBody>
          <a:bodyPr/>
          <a:lstStyle/>
          <a:p>
            <a:fld id="{5D6495F3-B757-4FAF-98AA-EDA7D1485485}" type="datetimeFigureOut">
              <a:rPr lang="en-US" smtClean="0"/>
              <a:t>1/14/2021</a:t>
            </a:fld>
            <a:endParaRPr lang="en-US" dirty="0"/>
          </a:p>
        </p:txBody>
      </p:sp>
      <p:sp>
        <p:nvSpPr>
          <p:cNvPr id="3" name="Footer Placeholder 2">
            <a:extLst>
              <a:ext uri="{FF2B5EF4-FFF2-40B4-BE49-F238E27FC236}">
                <a16:creationId xmlns:a16="http://schemas.microsoft.com/office/drawing/2014/main" xmlns="" id="{89D7A0E1-38AB-4FDA-8EC1-2D7617909C1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18A8E424-5A91-4557-9ADF-4A9422A0690D}"/>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49780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6BB935-0427-44CC-A384-333EAD8317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CB9DCF6-55CF-43EE-B135-BFC4B4D403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337538E-A112-4E8F-A445-1A06B0C35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530D413-9505-4ED8-BFF1-5141BE9EE3C4}"/>
              </a:ext>
            </a:extLst>
          </p:cNvPr>
          <p:cNvSpPr>
            <a:spLocks noGrp="1"/>
          </p:cNvSpPr>
          <p:nvPr>
            <p:ph type="dt" sz="half" idx="10"/>
          </p:nvPr>
        </p:nvSpPr>
        <p:spPr/>
        <p:txBody>
          <a:bodyPr/>
          <a:lstStyle/>
          <a:p>
            <a:fld id="{5D6495F3-B757-4FAF-98AA-EDA7D1485485}" type="datetimeFigureOut">
              <a:rPr lang="en-US" smtClean="0"/>
              <a:t>1/14/2021</a:t>
            </a:fld>
            <a:endParaRPr lang="en-US" dirty="0"/>
          </a:p>
        </p:txBody>
      </p:sp>
      <p:sp>
        <p:nvSpPr>
          <p:cNvPr id="6" name="Footer Placeholder 5">
            <a:extLst>
              <a:ext uri="{FF2B5EF4-FFF2-40B4-BE49-F238E27FC236}">
                <a16:creationId xmlns:a16="http://schemas.microsoft.com/office/drawing/2014/main" xmlns="" id="{F60815B0-4528-4FA2-8472-8F19C0F16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5C9FCEF-4406-4552-BFE4-6DA3761357F2}"/>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375406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5CE22C-69D4-49EC-8858-787B3C67B0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46A4341-3C0B-4025-AE17-8F0F8FABF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DEF5FF01-E0B6-419C-ABCC-70844E4EA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2501218-FFD7-4F25-B220-F5DE5F70693C}"/>
              </a:ext>
            </a:extLst>
          </p:cNvPr>
          <p:cNvSpPr>
            <a:spLocks noGrp="1"/>
          </p:cNvSpPr>
          <p:nvPr>
            <p:ph type="dt" sz="half" idx="10"/>
          </p:nvPr>
        </p:nvSpPr>
        <p:spPr/>
        <p:txBody>
          <a:bodyPr/>
          <a:lstStyle/>
          <a:p>
            <a:fld id="{5D6495F3-B757-4FAF-98AA-EDA7D1485485}" type="datetimeFigureOut">
              <a:rPr lang="en-US" smtClean="0"/>
              <a:t>1/14/2021</a:t>
            </a:fld>
            <a:endParaRPr lang="en-US" dirty="0"/>
          </a:p>
        </p:txBody>
      </p:sp>
      <p:sp>
        <p:nvSpPr>
          <p:cNvPr id="6" name="Footer Placeholder 5">
            <a:extLst>
              <a:ext uri="{FF2B5EF4-FFF2-40B4-BE49-F238E27FC236}">
                <a16:creationId xmlns:a16="http://schemas.microsoft.com/office/drawing/2014/main" xmlns="" id="{9687CBFB-34A6-49D8-A1D2-45DF38876EE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0C2726A4-D33A-486A-B120-648AF3D8BA76}"/>
              </a:ext>
            </a:extLst>
          </p:cNvPr>
          <p:cNvSpPr>
            <a:spLocks noGrp="1"/>
          </p:cNvSpPr>
          <p:nvPr>
            <p:ph type="sldNum" sz="quarter" idx="12"/>
          </p:nvPr>
        </p:nvSpPr>
        <p:spPr/>
        <p:txBody>
          <a:bodyPr/>
          <a:lstStyle/>
          <a:p>
            <a:fld id="{EE1939C1-24D7-49E9-A58A-7960365209F5}" type="slidenum">
              <a:rPr lang="en-US" smtClean="0"/>
              <a:t>‹#›</a:t>
            </a:fld>
            <a:endParaRPr lang="en-US" dirty="0"/>
          </a:p>
        </p:txBody>
      </p:sp>
    </p:spTree>
    <p:extLst>
      <p:ext uri="{BB962C8B-B14F-4D97-AF65-F5344CB8AC3E}">
        <p14:creationId xmlns:p14="http://schemas.microsoft.com/office/powerpoint/2010/main" val="264474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C07C8C3-4165-4353-ABF2-492454AF9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89AA46A-3C66-4E4A-9907-225E50ABB7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57F8214-A11A-4309-9D51-44F35987D1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495F3-B757-4FAF-98AA-EDA7D1485485}" type="datetimeFigureOut">
              <a:rPr lang="en-US" smtClean="0"/>
              <a:t>1/14/2021</a:t>
            </a:fld>
            <a:endParaRPr lang="en-US" dirty="0"/>
          </a:p>
        </p:txBody>
      </p:sp>
      <p:sp>
        <p:nvSpPr>
          <p:cNvPr id="5" name="Footer Placeholder 4">
            <a:extLst>
              <a:ext uri="{FF2B5EF4-FFF2-40B4-BE49-F238E27FC236}">
                <a16:creationId xmlns:a16="http://schemas.microsoft.com/office/drawing/2014/main" xmlns="" id="{D6A334EB-8260-4F13-9553-5A8593D9DC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00C1EF96-E028-4E68-864E-9B77CF9F2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939C1-24D7-49E9-A58A-7960365209F5}" type="slidenum">
              <a:rPr lang="en-US" smtClean="0"/>
              <a:t>‹#›</a:t>
            </a:fld>
            <a:endParaRPr lang="en-US" dirty="0"/>
          </a:p>
        </p:txBody>
      </p:sp>
    </p:spTree>
    <p:extLst>
      <p:ext uri="{BB962C8B-B14F-4D97-AF65-F5344CB8AC3E}">
        <p14:creationId xmlns:p14="http://schemas.microsoft.com/office/powerpoint/2010/main" val="1971539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5488" y="0"/>
            <a:ext cx="10910292"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xmlns=""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1200150"/>
            <a:ext cx="6105194" cy="1510393"/>
          </a:xfrm>
        </p:spPr>
        <p:txBody>
          <a:bodyPr>
            <a:normAutofit fontScale="90000"/>
          </a:bodyPr>
          <a:lstStyle/>
          <a:p>
            <a:r>
              <a:rPr lang="en-US" sz="4800" dirty="0" smtClean="0">
                <a:solidFill>
                  <a:srgbClr val="FFFFFF"/>
                </a:solidFill>
                <a:latin typeface="Book Antiqua" panose="02040602050305030304" pitchFamily="18" charset="0"/>
              </a:rPr>
              <a:t/>
            </a:r>
            <a:br>
              <a:rPr lang="en-US" sz="4800" dirty="0" smtClean="0">
                <a:solidFill>
                  <a:srgbClr val="FFFFFF"/>
                </a:solidFill>
                <a:latin typeface="Book Antiqua" panose="02040602050305030304" pitchFamily="18" charset="0"/>
              </a:rPr>
            </a:br>
            <a:r>
              <a:rPr lang="en-US" sz="4800" dirty="0" smtClean="0">
                <a:solidFill>
                  <a:srgbClr val="FFFFFF"/>
                </a:solidFill>
                <a:latin typeface="Book Antiqua" panose="02040602050305030304" pitchFamily="18" charset="0"/>
              </a:rPr>
              <a:t>ROAD </a:t>
            </a:r>
            <a:r>
              <a:rPr lang="en-US" sz="4800" dirty="0">
                <a:solidFill>
                  <a:srgbClr val="FFFFFF"/>
                </a:solidFill>
                <a:latin typeface="Book Antiqua" panose="02040602050305030304" pitchFamily="18" charset="0"/>
              </a:rPr>
              <a:t>TO SUCCESS 	</a:t>
            </a:r>
          </a:p>
        </p:txBody>
      </p:sp>
      <p:sp>
        <p:nvSpPr>
          <p:cNvPr id="3" name="Content Placeholder 2"/>
          <p:cNvSpPr>
            <a:spLocks noGrp="1"/>
          </p:cNvSpPr>
          <p:nvPr>
            <p:ph type="subTitle" idx="1"/>
          </p:nvPr>
        </p:nvSpPr>
        <p:spPr>
          <a:xfrm>
            <a:off x="3043403" y="2957064"/>
            <a:ext cx="6105194" cy="1237785"/>
          </a:xfrm>
        </p:spPr>
        <p:txBody>
          <a:bodyPr>
            <a:normAutofit fontScale="92500" lnSpcReduction="10000"/>
          </a:bodyPr>
          <a:lstStyle/>
          <a:p>
            <a:r>
              <a:rPr lang="en-US" dirty="0">
                <a:solidFill>
                  <a:srgbClr val="FFFFFF"/>
                </a:solidFill>
                <a:latin typeface="Book Antiqua" panose="02040602050305030304" pitchFamily="18" charset="0"/>
              </a:rPr>
              <a:t>FUTURE OF THE </a:t>
            </a:r>
          </a:p>
          <a:p>
            <a:r>
              <a:rPr lang="en-US" dirty="0">
                <a:solidFill>
                  <a:srgbClr val="FFFFFF"/>
                </a:solidFill>
                <a:latin typeface="Book Antiqua" panose="02040602050305030304" pitchFamily="18" charset="0"/>
              </a:rPr>
              <a:t>CITY OF JACKSONVILLE</a:t>
            </a:r>
          </a:p>
          <a:p>
            <a:r>
              <a:rPr lang="en-US" dirty="0">
                <a:solidFill>
                  <a:srgbClr val="FFFFFF"/>
                </a:solidFill>
                <a:latin typeface="Book Antiqua" panose="02040602050305030304" pitchFamily="18" charset="0"/>
              </a:rPr>
              <a:t>SMALL &amp; EMERGING BUSINESS PROGRAM </a:t>
            </a:r>
            <a:endParaRPr dirty="0">
              <a:solidFill>
                <a:srgbClr val="FFFFFF"/>
              </a:solidFill>
              <a:latin typeface="Book Antiqua" panose="02040602050305030304" pitchFamily="18" charset="0"/>
            </a:endParaRPr>
          </a:p>
        </p:txBody>
      </p:sp>
    </p:spTree>
    <p:extLst>
      <p:ext uri="{BB962C8B-B14F-4D97-AF65-F5344CB8AC3E}">
        <p14:creationId xmlns:p14="http://schemas.microsoft.com/office/powerpoint/2010/main" val="120780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B9A58D-914C-4144-8DA8-63737DAE4847}"/>
              </a:ext>
            </a:extLst>
          </p:cNvPr>
          <p:cNvSpPr>
            <a:spLocks noGrp="1"/>
          </p:cNvSpPr>
          <p:nvPr>
            <p:ph type="title"/>
          </p:nvPr>
        </p:nvSpPr>
        <p:spPr/>
        <p:txBody>
          <a:bodyPr anchor="t">
            <a:normAutofit/>
          </a:bodyPr>
          <a:lstStyle/>
          <a:p>
            <a:r>
              <a:rPr lang="en-US" sz="3600" dirty="0"/>
              <a:t>Continuing  Education &amp; Mentoring Sec. 126.603</a:t>
            </a:r>
            <a:r>
              <a:rPr lang="en-US" sz="3600" dirty="0">
                <a:solidFill>
                  <a:srgbClr val="FFFFFF"/>
                </a:solidFill>
              </a:rPr>
              <a:t>	</a:t>
            </a:r>
          </a:p>
        </p:txBody>
      </p:sp>
      <p:sp>
        <p:nvSpPr>
          <p:cNvPr id="8" name="Content Placeholder 7">
            <a:extLst>
              <a:ext uri="{FF2B5EF4-FFF2-40B4-BE49-F238E27FC236}">
                <a16:creationId xmlns:a16="http://schemas.microsoft.com/office/drawing/2014/main" xmlns="" id="{C1FD4372-9DE2-7040-B989-A63C2FA7E591}"/>
              </a:ext>
            </a:extLst>
          </p:cNvPr>
          <p:cNvSpPr>
            <a:spLocks noGrp="1"/>
          </p:cNvSpPr>
          <p:nvPr>
            <p:ph sz="half" idx="1"/>
          </p:nvPr>
        </p:nvSpPr>
        <p:spPr>
          <a:xfrm>
            <a:off x="914400" y="1365593"/>
            <a:ext cx="5181600" cy="4351338"/>
          </a:xfrm>
        </p:spPr>
        <p:txBody>
          <a:bodyPr>
            <a:noAutofit/>
          </a:bodyPr>
          <a:lstStyle/>
          <a:p>
            <a:pPr marL="0" indent="0">
              <a:buNone/>
            </a:pPr>
            <a:r>
              <a:rPr lang="en-US" sz="1400" dirty="0">
                <a:latin typeface="Book Antiqua" panose="02040602050305030304" pitchFamily="18" charset="0"/>
              </a:rPr>
              <a:t>Current Program	</a:t>
            </a:r>
          </a:p>
          <a:p>
            <a:r>
              <a:rPr lang="en-US" sz="1400" dirty="0">
                <a:latin typeface="Book Antiqua" panose="02040602050305030304" pitchFamily="18" charset="0"/>
              </a:rPr>
              <a:t>Currently Mentoring is mentioned in the ordinance as an offering from UNF/SBDC</a:t>
            </a:r>
          </a:p>
          <a:p>
            <a:r>
              <a:rPr lang="en-US" sz="1400" dirty="0">
                <a:latin typeface="Book Antiqua" panose="02040602050305030304" pitchFamily="18" charset="0"/>
              </a:rPr>
              <a:t>Mentoring is stated in the ordinance as a program</a:t>
            </a:r>
          </a:p>
          <a:p>
            <a:r>
              <a:rPr lang="en-US" sz="1400" dirty="0">
                <a:latin typeface="Book Antiqua" panose="02040602050305030304" pitchFamily="18" charset="0"/>
              </a:rPr>
              <a:t>Education</a:t>
            </a:r>
          </a:p>
          <a:p>
            <a:pPr lvl="1"/>
            <a:r>
              <a:rPr lang="en-US" sz="1400" dirty="0">
                <a:latin typeface="Book Antiqua" panose="02040602050305030304" pitchFamily="18" charset="0"/>
              </a:rPr>
              <a:t>Engage FSCJ, Edward Waters College &amp; Other Educational Institutes</a:t>
            </a:r>
          </a:p>
          <a:p>
            <a:pPr lvl="1"/>
            <a:r>
              <a:rPr lang="en-US" sz="1400" dirty="0">
                <a:latin typeface="Book Antiqua" panose="02040602050305030304" pitchFamily="18" charset="0"/>
              </a:rPr>
              <a:t>Advise, implement continuing education</a:t>
            </a:r>
          </a:p>
          <a:p>
            <a:pPr lvl="1"/>
            <a:r>
              <a:rPr lang="en-US" sz="1400" dirty="0">
                <a:latin typeface="Book Antiqua" panose="02040602050305030304" pitchFamily="18" charset="0"/>
              </a:rPr>
              <a:t>Training &amp; Mentoring Program</a:t>
            </a:r>
          </a:p>
          <a:p>
            <a:pPr lvl="1"/>
            <a:r>
              <a:rPr lang="en-US" sz="1400" dirty="0">
                <a:latin typeface="Book Antiqua" panose="02040602050305030304" pitchFamily="18" charset="0"/>
              </a:rPr>
              <a:t>Training on how to do business with the City</a:t>
            </a:r>
          </a:p>
        </p:txBody>
      </p:sp>
      <p:sp>
        <p:nvSpPr>
          <p:cNvPr id="9" name="Content Placeholder 8">
            <a:extLst>
              <a:ext uri="{FF2B5EF4-FFF2-40B4-BE49-F238E27FC236}">
                <a16:creationId xmlns:a16="http://schemas.microsoft.com/office/drawing/2014/main" xmlns="" id="{7EDEA3C0-BE57-8F4C-ADFD-B60E50943BC8}"/>
              </a:ext>
            </a:extLst>
          </p:cNvPr>
          <p:cNvSpPr>
            <a:spLocks noGrp="1"/>
          </p:cNvSpPr>
          <p:nvPr>
            <p:ph sz="half" idx="2"/>
          </p:nvPr>
        </p:nvSpPr>
        <p:spPr>
          <a:xfrm>
            <a:off x="6172200" y="1040497"/>
            <a:ext cx="5181600" cy="5249944"/>
          </a:xfrm>
        </p:spPr>
        <p:txBody>
          <a:bodyPr>
            <a:normAutofit fontScale="25000" lnSpcReduction="20000"/>
          </a:bodyPr>
          <a:lstStyle/>
          <a:p>
            <a:pPr marL="0" indent="0">
              <a:buNone/>
            </a:pPr>
            <a:r>
              <a:rPr lang="en-US" sz="5600" dirty="0">
                <a:latin typeface="Book Antiqua" panose="02040602050305030304" pitchFamily="18" charset="0"/>
              </a:rPr>
              <a:t>Recommendation</a:t>
            </a:r>
          </a:p>
          <a:p>
            <a:pPr marL="0" indent="0">
              <a:buNone/>
            </a:pPr>
            <a:r>
              <a:rPr lang="en-US" sz="5600" dirty="0">
                <a:latin typeface="Book Antiqua" panose="02040602050305030304" pitchFamily="18" charset="0"/>
              </a:rPr>
              <a:t>A mentoring program that will lead the JSEB to grow economically and preparing them for a mentoring relationship:</a:t>
            </a:r>
          </a:p>
          <a:p>
            <a:r>
              <a:rPr lang="en-US" sz="5600" dirty="0">
                <a:latin typeface="Book Antiqua" panose="02040602050305030304" pitchFamily="18" charset="0"/>
              </a:rPr>
              <a:t>Match JSEB with an industry leader who is equipped to assist with their shortfall</a:t>
            </a:r>
          </a:p>
          <a:p>
            <a:r>
              <a:rPr lang="en-US" sz="5600" dirty="0">
                <a:latin typeface="Book Antiqua" panose="02040602050305030304" pitchFamily="18" charset="0"/>
              </a:rPr>
              <a:t>Match a Jr JSEB with Sr. JSEB firm, this will allow Jr. JSEB firms to have a stronger foundation</a:t>
            </a:r>
          </a:p>
          <a:p>
            <a:r>
              <a:rPr lang="en-US" sz="5600" dirty="0">
                <a:latin typeface="Book Antiqua" panose="02040602050305030304" pitchFamily="18" charset="0"/>
              </a:rPr>
              <a:t>Mentoring will address future development of company through a SWOT analysis to provide insight what might be considered unmovable hurdles</a:t>
            </a:r>
          </a:p>
          <a:p>
            <a:pPr marL="0" indent="0">
              <a:buNone/>
            </a:pPr>
            <a:r>
              <a:rPr lang="en-US" sz="5600" dirty="0">
                <a:latin typeface="Book Antiqua" panose="02040602050305030304" pitchFamily="18" charset="0"/>
              </a:rPr>
              <a:t>Education</a:t>
            </a:r>
          </a:p>
          <a:p>
            <a:r>
              <a:rPr lang="en-US" sz="5600" dirty="0">
                <a:latin typeface="Book Antiqua" panose="02040602050305030304" pitchFamily="18" charset="0"/>
              </a:rPr>
              <a:t> A continued review of the current agreements in place </a:t>
            </a:r>
          </a:p>
          <a:p>
            <a:r>
              <a:rPr lang="en-US" sz="5600" dirty="0">
                <a:latin typeface="Book Antiqua" panose="02040602050305030304" pitchFamily="18" charset="0"/>
              </a:rPr>
              <a:t>Develop a more specific curriculum through a three pronged approach using the following basis:</a:t>
            </a:r>
          </a:p>
          <a:p>
            <a:pPr lvl="1"/>
            <a:r>
              <a:rPr lang="en-US" sz="5600" dirty="0">
                <a:latin typeface="Book Antiqua" panose="02040602050305030304" pitchFamily="18" charset="0"/>
              </a:rPr>
              <a:t>Business Plan</a:t>
            </a:r>
          </a:p>
          <a:p>
            <a:pPr lvl="1"/>
            <a:r>
              <a:rPr lang="en-US" sz="5600" dirty="0">
                <a:latin typeface="Book Antiqua" panose="02040602050305030304" pitchFamily="18" charset="0"/>
              </a:rPr>
              <a:t>Financial Plan</a:t>
            </a:r>
          </a:p>
          <a:p>
            <a:pPr lvl="1"/>
            <a:r>
              <a:rPr lang="en-US" sz="5600" dirty="0">
                <a:latin typeface="Book Antiqua" panose="02040602050305030304" pitchFamily="18" charset="0"/>
              </a:rPr>
              <a:t>Continued Education Plan</a:t>
            </a:r>
          </a:p>
          <a:p>
            <a:pPr marL="0" indent="0">
              <a:buNone/>
            </a:pPr>
            <a:r>
              <a:rPr lang="en-US" sz="5600" dirty="0">
                <a:latin typeface="Book Antiqua" panose="02040602050305030304" pitchFamily="18" charset="0"/>
              </a:rPr>
              <a:t>JSEB’s would be required to provide the above stated documents as part of the certification process.</a:t>
            </a:r>
          </a:p>
          <a:p>
            <a:pPr marL="0" indent="0">
              <a:buNone/>
            </a:pPr>
            <a:r>
              <a:rPr lang="en-US" sz="5600" dirty="0">
                <a:latin typeface="Book Antiqua" panose="02040602050305030304" pitchFamily="18" charset="0"/>
              </a:rPr>
              <a:t>Companies will be assessed by a Business Profile that will allow us to see the current structure; therefore allowing for a SWOT (Strength, Weakness, Opportunities, Threats) analysis.</a:t>
            </a:r>
          </a:p>
          <a:p>
            <a:pPr marL="0" indent="0">
              <a:buNone/>
            </a:pPr>
            <a:r>
              <a:rPr lang="en-US" sz="5600" dirty="0">
                <a:latin typeface="Book Antiqua" panose="02040602050305030304" pitchFamily="18" charset="0"/>
              </a:rPr>
              <a:t>Allows us to see how to structure the tools of the program to the JSEB specific needs</a:t>
            </a:r>
          </a:p>
          <a:p>
            <a:pPr lvl="1"/>
            <a:endParaRPr lang="en-US" sz="5600" dirty="0"/>
          </a:p>
          <a:p>
            <a:pPr marL="0" indent="0">
              <a:buNone/>
            </a:pPr>
            <a:endParaRPr lang="en-US" dirty="0"/>
          </a:p>
          <a:p>
            <a:endParaRPr lang="en-US" dirty="0"/>
          </a:p>
        </p:txBody>
      </p:sp>
    </p:spTree>
    <p:extLst>
      <p:ext uri="{BB962C8B-B14F-4D97-AF65-F5344CB8AC3E}">
        <p14:creationId xmlns:p14="http://schemas.microsoft.com/office/powerpoint/2010/main" val="4194325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E1CE88-BADD-FD47-B60D-28ECB386D112}"/>
              </a:ext>
            </a:extLst>
          </p:cNvPr>
          <p:cNvSpPr>
            <a:spLocks noGrp="1"/>
          </p:cNvSpPr>
          <p:nvPr>
            <p:ph type="title"/>
          </p:nvPr>
        </p:nvSpPr>
        <p:spPr/>
        <p:txBody>
          <a:bodyPr/>
          <a:lstStyle/>
          <a:p>
            <a:r>
              <a:rPr lang="en-US" dirty="0">
                <a:latin typeface="Book Antiqua" panose="02040602050305030304" pitchFamily="18" charset="0"/>
              </a:rPr>
              <a:t>Insurance Program Review Sec. 126.605</a:t>
            </a:r>
          </a:p>
        </p:txBody>
      </p:sp>
      <p:sp>
        <p:nvSpPr>
          <p:cNvPr id="3" name="Content Placeholder 2">
            <a:extLst>
              <a:ext uri="{FF2B5EF4-FFF2-40B4-BE49-F238E27FC236}">
                <a16:creationId xmlns:a16="http://schemas.microsoft.com/office/drawing/2014/main" xmlns="" id="{25E4DBCC-93D7-8F4B-8513-CCAD63911BEE}"/>
              </a:ext>
            </a:extLst>
          </p:cNvPr>
          <p:cNvSpPr>
            <a:spLocks noGrp="1"/>
          </p:cNvSpPr>
          <p:nvPr>
            <p:ph sz="half" idx="1"/>
          </p:nvPr>
        </p:nvSpPr>
        <p:spPr/>
        <p:txBody>
          <a:bodyPr>
            <a:normAutofit/>
          </a:bodyPr>
          <a:lstStyle/>
          <a:p>
            <a:pPr marL="0" indent="0">
              <a:buNone/>
            </a:pPr>
            <a:r>
              <a:rPr lang="en-US" sz="1800" dirty="0">
                <a:latin typeface="Book Antiqua" panose="02040602050305030304" pitchFamily="18" charset="0"/>
              </a:rPr>
              <a:t>Current</a:t>
            </a:r>
          </a:p>
          <a:p>
            <a:r>
              <a:rPr lang="en-US" sz="1800" dirty="0">
                <a:latin typeface="Book Antiqua" panose="02040602050305030304" pitchFamily="18" charset="0"/>
              </a:rPr>
              <a:t>The Risk Manager shall prepare a report on available insurance programs for Fl. Small Business</a:t>
            </a:r>
          </a:p>
          <a:p>
            <a:r>
              <a:rPr lang="en-US" sz="1800" dirty="0">
                <a:latin typeface="Book Antiqua" panose="02040602050305030304" pitchFamily="18" charset="0"/>
              </a:rPr>
              <a:t>RM will make recommendation regarding methods or programs to assist JSEB’s</a:t>
            </a:r>
          </a:p>
          <a:p>
            <a:r>
              <a:rPr lang="en-US" sz="1800" dirty="0">
                <a:latin typeface="Book Antiqua" panose="02040602050305030304" pitchFamily="18" charset="0"/>
              </a:rPr>
              <a:t>Report should be provided to the Director of the Finance &amp; Admin Department w/ copy to JSEB Administrator</a:t>
            </a:r>
          </a:p>
          <a:p>
            <a:r>
              <a:rPr lang="en-US" sz="1800" dirty="0">
                <a:latin typeface="Book Antiqua" panose="02040602050305030304" pitchFamily="18" charset="0"/>
              </a:rPr>
              <a:t>Report shall be prepared and submitted biannually</a:t>
            </a:r>
          </a:p>
        </p:txBody>
      </p:sp>
      <p:sp>
        <p:nvSpPr>
          <p:cNvPr id="4" name="Content Placeholder 3">
            <a:extLst>
              <a:ext uri="{FF2B5EF4-FFF2-40B4-BE49-F238E27FC236}">
                <a16:creationId xmlns:a16="http://schemas.microsoft.com/office/drawing/2014/main" xmlns="" id="{598FA544-C1D4-804D-A54E-3D631390D5CD}"/>
              </a:ext>
            </a:extLst>
          </p:cNvPr>
          <p:cNvSpPr>
            <a:spLocks noGrp="1"/>
          </p:cNvSpPr>
          <p:nvPr>
            <p:ph sz="half" idx="2"/>
          </p:nvPr>
        </p:nvSpPr>
        <p:spPr/>
        <p:txBody>
          <a:bodyPr>
            <a:normAutofit/>
          </a:bodyPr>
          <a:lstStyle/>
          <a:p>
            <a:pPr marL="0" indent="0">
              <a:buNone/>
            </a:pPr>
            <a:r>
              <a:rPr lang="en-US" sz="1800" dirty="0">
                <a:latin typeface="Book Antiqua" panose="02040602050305030304" pitchFamily="18" charset="0"/>
              </a:rPr>
              <a:t>Recommendation</a:t>
            </a:r>
          </a:p>
          <a:p>
            <a:r>
              <a:rPr lang="en-US" sz="1800" dirty="0">
                <a:latin typeface="Book Antiqua" panose="02040602050305030304" pitchFamily="18" charset="0"/>
              </a:rPr>
              <a:t>Work with the Risk Manager to find available insurance programs for JSEB contract</a:t>
            </a:r>
          </a:p>
          <a:p>
            <a:r>
              <a:rPr lang="en-US" sz="1800" dirty="0">
                <a:latin typeface="Book Antiqua" panose="02040602050305030304" pitchFamily="18" charset="0"/>
              </a:rPr>
              <a:t>Report should be provided quarterly</a:t>
            </a:r>
          </a:p>
          <a:p>
            <a:r>
              <a:rPr lang="en-US" sz="1800" dirty="0">
                <a:latin typeface="Book Antiqua" panose="02040602050305030304" pitchFamily="18" charset="0"/>
              </a:rPr>
              <a:t>? (need to discuss w/RM to get a better understanding of insurance programs in the state)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28450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5512" y="1322613"/>
            <a:ext cx="7894865" cy="3970318"/>
          </a:xfrm>
          <a:prstGeom prst="rect">
            <a:avLst/>
          </a:prstGeom>
        </p:spPr>
        <p:txBody>
          <a:bodyPr wrap="square">
            <a:spAutoFit/>
          </a:bodyPr>
          <a:lstStyle/>
          <a:p>
            <a:r>
              <a:rPr lang="en-US" b="1" dirty="0" smtClean="0">
                <a:latin typeface="Book Antiqua" panose="02040602050305030304" pitchFamily="18" charset="0"/>
              </a:rPr>
              <a:t>BUILDING CAPACITY</a:t>
            </a:r>
          </a:p>
          <a:p>
            <a:pPr algn="ctr"/>
            <a:endParaRPr lang="en-US" b="1" dirty="0">
              <a:latin typeface="Book Antiqua" panose="02040602050305030304" pitchFamily="18" charset="0"/>
            </a:endParaRPr>
          </a:p>
          <a:p>
            <a:endParaRPr lang="en-US" b="1" dirty="0" smtClean="0">
              <a:latin typeface="Book Antiqua" panose="02040602050305030304" pitchFamily="18" charset="0"/>
            </a:endParaRPr>
          </a:p>
          <a:p>
            <a:pPr algn="ctr"/>
            <a:r>
              <a:rPr lang="en-US" b="1" dirty="0" smtClean="0">
                <a:latin typeface="Book Antiqua" panose="02040602050305030304" pitchFamily="18" charset="0"/>
              </a:rPr>
              <a:t>Tier </a:t>
            </a:r>
            <a:r>
              <a:rPr lang="en-US" b="1" dirty="0">
                <a:latin typeface="Book Antiqua" panose="02040602050305030304" pitchFamily="18" charset="0"/>
              </a:rPr>
              <a:t>Program</a:t>
            </a:r>
          </a:p>
          <a:p>
            <a:pPr lvl="1"/>
            <a:endParaRPr lang="en-US" b="1" dirty="0" smtClean="0">
              <a:latin typeface="Book Antiqua" panose="02040602050305030304" pitchFamily="18" charset="0"/>
            </a:endParaRPr>
          </a:p>
          <a:p>
            <a:pPr lvl="1"/>
            <a:endParaRPr lang="en-US" b="1" dirty="0">
              <a:latin typeface="Book Antiqua" panose="02040602050305030304" pitchFamily="18" charset="0"/>
            </a:endParaRPr>
          </a:p>
          <a:p>
            <a:pPr lvl="1"/>
            <a:r>
              <a:rPr lang="en-US" b="1" dirty="0" smtClean="0">
                <a:latin typeface="Book Antiqua" panose="02040602050305030304" pitchFamily="18" charset="0"/>
              </a:rPr>
              <a:t>Tier </a:t>
            </a:r>
            <a:r>
              <a:rPr lang="en-US" b="1" dirty="0">
                <a:latin typeface="Book Antiqua" panose="02040602050305030304" pitchFamily="18" charset="0"/>
              </a:rPr>
              <a:t>I                              $0     to     $</a:t>
            </a:r>
            <a:r>
              <a:rPr lang="en-US" b="1" dirty="0" smtClean="0">
                <a:latin typeface="Book Antiqua" panose="02040602050305030304" pitchFamily="18" charset="0"/>
              </a:rPr>
              <a:t>3,000,000.00</a:t>
            </a:r>
          </a:p>
          <a:p>
            <a:pPr lvl="1"/>
            <a:endParaRPr lang="en-US" b="1" dirty="0">
              <a:latin typeface="Book Antiqua" panose="02040602050305030304" pitchFamily="18" charset="0"/>
            </a:endParaRPr>
          </a:p>
          <a:p>
            <a:pPr lvl="1"/>
            <a:r>
              <a:rPr lang="en-US" b="1" dirty="0">
                <a:latin typeface="Book Antiqua" panose="02040602050305030304" pitchFamily="18" charset="0"/>
              </a:rPr>
              <a:t>Tier II       $3,000,000.00     to     $</a:t>
            </a:r>
            <a:r>
              <a:rPr lang="en-US" b="1" dirty="0" smtClean="0">
                <a:latin typeface="Book Antiqua" panose="02040602050305030304" pitchFamily="18" charset="0"/>
              </a:rPr>
              <a:t>7,000,000.00</a:t>
            </a:r>
          </a:p>
          <a:p>
            <a:pPr lvl="1"/>
            <a:endParaRPr lang="en-US" b="1" dirty="0">
              <a:latin typeface="Book Antiqua" panose="02040602050305030304" pitchFamily="18" charset="0"/>
            </a:endParaRPr>
          </a:p>
          <a:p>
            <a:pPr lvl="1"/>
            <a:r>
              <a:rPr lang="en-US" b="1" dirty="0">
                <a:latin typeface="Book Antiqua" panose="02040602050305030304" pitchFamily="18" charset="0"/>
              </a:rPr>
              <a:t>Tier III      $7,000,000.00     to     $</a:t>
            </a:r>
            <a:r>
              <a:rPr lang="en-US" b="1" dirty="0" smtClean="0">
                <a:latin typeface="Book Antiqua" panose="02040602050305030304" pitchFamily="18" charset="0"/>
              </a:rPr>
              <a:t>12,000,000.00</a:t>
            </a:r>
          </a:p>
          <a:p>
            <a:pPr lvl="1"/>
            <a:endParaRPr lang="en-US" b="1" dirty="0">
              <a:latin typeface="Book Antiqua" panose="02040602050305030304" pitchFamily="18" charset="0"/>
            </a:endParaRPr>
          </a:p>
          <a:p>
            <a:r>
              <a:rPr lang="en-US" b="1" dirty="0">
                <a:latin typeface="Book Antiqua" panose="02040602050305030304" pitchFamily="18" charset="0"/>
              </a:rPr>
              <a:t>*</a:t>
            </a:r>
            <a:r>
              <a:rPr lang="en-US" b="1" dirty="0">
                <a:solidFill>
                  <a:srgbClr val="FF0000"/>
                </a:solidFill>
                <a:latin typeface="Book Antiqua" panose="02040602050305030304" pitchFamily="18" charset="0"/>
              </a:rPr>
              <a:t>Tier 1 will provide a Set-Aside for $300,000.00.  Tier II &amp; III can’t bid on the Tier I set-aside</a:t>
            </a:r>
            <a:endParaRPr lang="en-US" b="1"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2574752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6EA45E5-8F7F-234D-92A5-882FCA32AFBF}"/>
              </a:ext>
            </a:extLst>
          </p:cNvPr>
          <p:cNvSpPr txBox="1"/>
          <p:nvPr/>
        </p:nvSpPr>
        <p:spPr>
          <a:xfrm>
            <a:off x="2873265" y="2659559"/>
            <a:ext cx="6445469" cy="707886"/>
          </a:xfrm>
          <a:prstGeom prst="rect">
            <a:avLst/>
          </a:prstGeom>
          <a:noFill/>
        </p:spPr>
        <p:txBody>
          <a:bodyPr wrap="square" rtlCol="0">
            <a:spAutoFit/>
          </a:bodyPr>
          <a:lstStyle/>
          <a:p>
            <a:r>
              <a:rPr lang="en-US" sz="4000" dirty="0">
                <a:latin typeface="Book Antiqua" panose="02040602050305030304" pitchFamily="18" charset="0"/>
              </a:rPr>
              <a:t>QUESTIONS &amp; ANSWERS</a:t>
            </a:r>
          </a:p>
        </p:txBody>
      </p:sp>
    </p:spTree>
    <p:extLst>
      <p:ext uri="{BB962C8B-B14F-4D97-AF65-F5344CB8AC3E}">
        <p14:creationId xmlns:p14="http://schemas.microsoft.com/office/powerpoint/2010/main" val="2258169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8749" y="1400590"/>
            <a:ext cx="3201366" cy="2694661"/>
          </a:xfrm>
        </p:spPr>
        <p:txBody>
          <a:bodyPr anchor="b">
            <a:normAutofit/>
          </a:bodyPr>
          <a:lstStyle/>
          <a:p>
            <a:r>
              <a:rPr lang="en-US" sz="1800" dirty="0">
                <a:solidFill>
                  <a:schemeClr val="bg1"/>
                </a:solidFill>
                <a:latin typeface="Book Antiqua" panose="02040602050305030304" pitchFamily="18" charset="0"/>
              </a:rPr>
              <a:t>EQUAL BUSINESS OPPORTUNITY OFFICE</a:t>
            </a:r>
            <a:br>
              <a:rPr lang="en-US" sz="1800" dirty="0">
                <a:solidFill>
                  <a:schemeClr val="bg1"/>
                </a:solidFill>
                <a:latin typeface="Book Antiqua" panose="02040602050305030304" pitchFamily="18" charset="0"/>
              </a:rPr>
            </a:br>
            <a:r>
              <a:rPr lang="en-US" sz="1800" dirty="0">
                <a:solidFill>
                  <a:schemeClr val="bg1"/>
                </a:solidFill>
                <a:latin typeface="Book Antiqua" panose="02040602050305030304" pitchFamily="18" charset="0"/>
              </a:rPr>
              <a:t/>
            </a:r>
            <a:br>
              <a:rPr lang="en-US" sz="1800" dirty="0">
                <a:solidFill>
                  <a:schemeClr val="bg1"/>
                </a:solidFill>
                <a:latin typeface="Book Antiqua" panose="02040602050305030304" pitchFamily="18" charset="0"/>
              </a:rPr>
            </a:br>
            <a:r>
              <a:rPr lang="en-US" sz="1800" dirty="0">
                <a:solidFill>
                  <a:schemeClr val="bg1"/>
                </a:solidFill>
                <a:latin typeface="Book Antiqua" panose="02040602050305030304" pitchFamily="18" charset="0"/>
              </a:rPr>
              <a:t>JACKSONVILLE SMALL &amp; EMERGING BUSINESS PROGRAM</a:t>
            </a:r>
            <a:br>
              <a:rPr lang="en-US" sz="1800" dirty="0">
                <a:solidFill>
                  <a:schemeClr val="bg1"/>
                </a:solidFill>
                <a:latin typeface="Book Antiqua" panose="02040602050305030304" pitchFamily="18" charset="0"/>
              </a:rPr>
            </a:br>
            <a:endParaRPr lang="en-US" sz="1800" dirty="0">
              <a:solidFill>
                <a:schemeClr val="bg1"/>
              </a:solidFill>
            </a:endParaRPr>
          </a:p>
        </p:txBody>
      </p:sp>
      <p:sp>
        <p:nvSpPr>
          <p:cNvPr id="3" name="Content Placeholder 2"/>
          <p:cNvSpPr>
            <a:spLocks noGrp="1"/>
          </p:cNvSpPr>
          <p:nvPr>
            <p:ph type="body" idx="1"/>
          </p:nvPr>
        </p:nvSpPr>
        <p:spPr>
          <a:xfrm>
            <a:off x="4504549" y="649480"/>
            <a:ext cx="6861058" cy="5546047"/>
          </a:xfrm>
        </p:spPr>
        <p:txBody>
          <a:bodyPr anchor="ctr">
            <a:normAutofit/>
          </a:bodyPr>
          <a:lstStyle/>
          <a:p>
            <a:pPr marL="0" indent="0">
              <a:buNone/>
            </a:pPr>
            <a:r>
              <a:rPr lang="en-US" sz="1600" b="1" dirty="0">
                <a:latin typeface="Book Antiqua" panose="02040602050305030304" pitchFamily="18" charset="0"/>
              </a:rPr>
              <a:t>PART A</a:t>
            </a:r>
            <a:br>
              <a:rPr lang="en-US" sz="1600" b="1" dirty="0">
                <a:latin typeface="Book Antiqua" panose="02040602050305030304" pitchFamily="18" charset="0"/>
              </a:rPr>
            </a:br>
            <a:r>
              <a:rPr lang="en-US" sz="1600" b="1" dirty="0">
                <a:latin typeface="Book Antiqua" panose="02040602050305030304" pitchFamily="18" charset="0"/>
              </a:rPr>
              <a:t/>
            </a:r>
            <a:br>
              <a:rPr lang="en-US" sz="1600" b="1" dirty="0">
                <a:latin typeface="Book Antiqua" panose="02040602050305030304" pitchFamily="18" charset="0"/>
              </a:rPr>
            </a:br>
            <a:r>
              <a:rPr lang="en-US" sz="1600" b="1" dirty="0">
                <a:latin typeface="Book Antiqua" panose="02040602050305030304" pitchFamily="18" charset="0"/>
              </a:rPr>
              <a:t>Sec. 126.601  Creation of Bond Enhancement Program</a:t>
            </a:r>
            <a:br>
              <a:rPr lang="en-US" sz="1600" b="1" dirty="0">
                <a:latin typeface="Book Antiqua" panose="02040602050305030304" pitchFamily="18" charset="0"/>
              </a:rPr>
            </a:br>
            <a:r>
              <a:rPr lang="en-US" sz="1600" b="1" dirty="0">
                <a:latin typeface="Book Antiqua" panose="02040602050305030304" pitchFamily="18" charset="0"/>
              </a:rPr>
              <a:t/>
            </a:r>
            <a:br>
              <a:rPr lang="en-US" sz="1600" b="1" dirty="0">
                <a:latin typeface="Book Antiqua" panose="02040602050305030304" pitchFamily="18" charset="0"/>
              </a:rPr>
            </a:br>
            <a:r>
              <a:rPr lang="en-US" sz="1600" b="1" dirty="0">
                <a:latin typeface="Book Antiqua" panose="02040602050305030304" pitchFamily="18" charset="0"/>
              </a:rPr>
              <a:t>Sec 126.602  Access to Capital</a:t>
            </a:r>
            <a:br>
              <a:rPr lang="en-US" sz="1600" b="1" dirty="0">
                <a:latin typeface="Book Antiqua" panose="02040602050305030304" pitchFamily="18" charset="0"/>
              </a:rPr>
            </a:br>
            <a:r>
              <a:rPr lang="en-US" sz="1600" b="1" dirty="0">
                <a:latin typeface="Book Antiqua" panose="02040602050305030304" pitchFamily="18" charset="0"/>
              </a:rPr>
              <a:t/>
            </a:r>
            <a:br>
              <a:rPr lang="en-US" sz="1600" b="1" dirty="0">
                <a:latin typeface="Book Antiqua" panose="02040602050305030304" pitchFamily="18" charset="0"/>
              </a:rPr>
            </a:br>
            <a:r>
              <a:rPr lang="en-US" sz="1600" b="1" dirty="0">
                <a:latin typeface="Book Antiqua" panose="02040602050305030304" pitchFamily="18" charset="0"/>
              </a:rPr>
              <a:t>Sec. 126.603  Continuing Education and Monitoring</a:t>
            </a:r>
            <a:br>
              <a:rPr lang="en-US" sz="1600" b="1" dirty="0">
                <a:latin typeface="Book Antiqua" panose="02040602050305030304" pitchFamily="18" charset="0"/>
              </a:rPr>
            </a:br>
            <a:r>
              <a:rPr lang="en-US" sz="1600" b="1" dirty="0">
                <a:latin typeface="Book Antiqua" panose="02040602050305030304" pitchFamily="18" charset="0"/>
              </a:rPr>
              <a:t/>
            </a:r>
            <a:br>
              <a:rPr lang="en-US" sz="1600" b="1" dirty="0">
                <a:latin typeface="Book Antiqua" panose="02040602050305030304" pitchFamily="18" charset="0"/>
              </a:rPr>
            </a:br>
            <a:r>
              <a:rPr lang="en-US" sz="1600" b="1" dirty="0">
                <a:latin typeface="Book Antiqua" panose="02040602050305030304" pitchFamily="18" charset="0"/>
              </a:rPr>
              <a:t>Sec. 126.604  Semi-monthly payments to certified JSEBS</a:t>
            </a:r>
            <a:br>
              <a:rPr lang="en-US" sz="1600" b="1" dirty="0">
                <a:latin typeface="Book Antiqua" panose="02040602050305030304" pitchFamily="18" charset="0"/>
              </a:rPr>
            </a:br>
            <a:r>
              <a:rPr lang="en-US" sz="1600" b="1" dirty="0">
                <a:latin typeface="Book Antiqua" panose="02040602050305030304" pitchFamily="18" charset="0"/>
              </a:rPr>
              <a:t/>
            </a:r>
            <a:br>
              <a:rPr lang="en-US" sz="1600" b="1" dirty="0">
                <a:latin typeface="Book Antiqua" panose="02040602050305030304" pitchFamily="18" charset="0"/>
              </a:rPr>
            </a:br>
            <a:r>
              <a:rPr lang="en-US" sz="1600" b="1" dirty="0">
                <a:latin typeface="Book Antiqua" panose="02040602050305030304" pitchFamily="18" charset="0"/>
              </a:rPr>
              <a:t>Sec. 126.605  Insurance Program Review</a:t>
            </a:r>
            <a:br>
              <a:rPr lang="en-US" sz="1600" b="1" dirty="0">
                <a:latin typeface="Book Antiqua" panose="02040602050305030304" pitchFamily="18" charset="0"/>
              </a:rPr>
            </a:br>
            <a:r>
              <a:rPr lang="en-US" sz="1600" b="1" dirty="0">
                <a:latin typeface="Book Antiqua" panose="02040602050305030304" pitchFamily="18" charset="0"/>
              </a:rPr>
              <a:t/>
            </a:r>
            <a:br>
              <a:rPr lang="en-US" sz="1600" b="1" dirty="0">
                <a:latin typeface="Book Antiqua" panose="02040602050305030304" pitchFamily="18" charset="0"/>
              </a:rPr>
            </a:br>
            <a:r>
              <a:rPr lang="en-US" sz="1600" b="1" dirty="0">
                <a:latin typeface="Book Antiqua" panose="02040602050305030304" pitchFamily="18" charset="0"/>
              </a:rPr>
              <a:t>Sec. 126.606  JSEB Monitoring Committee</a:t>
            </a:r>
            <a:br>
              <a:rPr lang="en-US" sz="1600" b="1" dirty="0">
                <a:latin typeface="Book Antiqua" panose="02040602050305030304" pitchFamily="18" charset="0"/>
              </a:rPr>
            </a:br>
            <a:endParaRPr lang="en-US" sz="2000" b="1" dirty="0">
              <a:latin typeface="Book Antiqua" panose="02040602050305030304" pitchFamily="18" charset="0"/>
            </a:endParaRPr>
          </a:p>
        </p:txBody>
      </p:sp>
    </p:spTree>
    <p:extLst>
      <p:ext uri="{BB962C8B-B14F-4D97-AF65-F5344CB8AC3E}">
        <p14:creationId xmlns:p14="http://schemas.microsoft.com/office/powerpoint/2010/main" val="1838925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DBC62B-4ABC-FD4B-84C5-EFFBE58E302B}"/>
              </a:ext>
            </a:extLst>
          </p:cNvPr>
          <p:cNvSpPr>
            <a:spLocks noGrp="1"/>
          </p:cNvSpPr>
          <p:nvPr>
            <p:ph type="title"/>
          </p:nvPr>
        </p:nvSpPr>
        <p:spPr/>
        <p:txBody>
          <a:bodyPr/>
          <a:lstStyle/>
          <a:p>
            <a:r>
              <a:rPr lang="en-US" dirty="0">
                <a:latin typeface="Book Antiqua" panose="02040602050305030304" pitchFamily="18" charset="0"/>
              </a:rPr>
              <a:t>Mission Statement</a:t>
            </a:r>
          </a:p>
        </p:txBody>
      </p:sp>
      <p:sp>
        <p:nvSpPr>
          <p:cNvPr id="3" name="Content Placeholder 2">
            <a:extLst>
              <a:ext uri="{FF2B5EF4-FFF2-40B4-BE49-F238E27FC236}">
                <a16:creationId xmlns:a16="http://schemas.microsoft.com/office/drawing/2014/main" xmlns="" id="{2FDF323C-A115-9D4D-A38E-5443F4A0A6A2}"/>
              </a:ext>
            </a:extLst>
          </p:cNvPr>
          <p:cNvSpPr>
            <a:spLocks noGrp="1"/>
          </p:cNvSpPr>
          <p:nvPr>
            <p:ph idx="1"/>
          </p:nvPr>
        </p:nvSpPr>
        <p:spPr/>
        <p:txBody>
          <a:bodyPr/>
          <a:lstStyle/>
          <a:p>
            <a:pPr lvl="1"/>
            <a:endParaRPr lang="en-US" sz="1600" dirty="0">
              <a:latin typeface="Book Antiqua" panose="02040602050305030304" pitchFamily="18" charset="0"/>
            </a:endParaRPr>
          </a:p>
          <a:p>
            <a:pPr lvl="1"/>
            <a:endParaRPr lang="en-US" sz="1600" dirty="0">
              <a:latin typeface="Book Antiqua" panose="02040602050305030304" pitchFamily="18" charset="0"/>
            </a:endParaRPr>
          </a:p>
          <a:p>
            <a:pPr lvl="1"/>
            <a:r>
              <a:rPr lang="en-US" sz="1800" dirty="0">
                <a:latin typeface="Book Antiqua" panose="02040602050305030304" pitchFamily="18" charset="0"/>
              </a:rPr>
              <a:t>Maximize Procurement </a:t>
            </a:r>
            <a:r>
              <a:rPr lang="en-US" sz="1800" dirty="0" smtClean="0">
                <a:latin typeface="Book Antiqua" panose="02040602050305030304" pitchFamily="18" charset="0"/>
              </a:rPr>
              <a:t>Opportunities that foster growth for local small businesses.</a:t>
            </a:r>
            <a:endParaRPr lang="en-US" sz="1800" dirty="0">
              <a:latin typeface="Book Antiqua" panose="02040602050305030304" pitchFamily="18" charset="0"/>
            </a:endParaRPr>
          </a:p>
          <a:p>
            <a:pPr lvl="1"/>
            <a:endParaRPr lang="en-US" sz="1800" dirty="0">
              <a:latin typeface="Book Antiqua" panose="02040602050305030304" pitchFamily="18" charset="0"/>
            </a:endParaRPr>
          </a:p>
          <a:p>
            <a:pPr lvl="1"/>
            <a:r>
              <a:rPr lang="en-US" sz="1800" dirty="0">
                <a:latin typeface="Book Antiqua" panose="02040602050305030304" pitchFamily="18" charset="0"/>
              </a:rPr>
              <a:t>Register Small &amp; Emerging Businesses</a:t>
            </a:r>
          </a:p>
          <a:p>
            <a:pPr lvl="2"/>
            <a:r>
              <a:rPr lang="en-US" dirty="0">
                <a:latin typeface="Book Antiqua" panose="02040602050305030304" pitchFamily="18" charset="0"/>
              </a:rPr>
              <a:t>Suppliers</a:t>
            </a:r>
          </a:p>
          <a:p>
            <a:pPr lvl="2"/>
            <a:r>
              <a:rPr lang="en-US" sz="1800" dirty="0">
                <a:latin typeface="Book Antiqua" panose="02040602050305030304" pitchFamily="18" charset="0"/>
              </a:rPr>
              <a:t>Prime Contractors</a:t>
            </a:r>
          </a:p>
          <a:p>
            <a:pPr lvl="2"/>
            <a:r>
              <a:rPr lang="en-US" sz="1800" dirty="0">
                <a:latin typeface="Book Antiqua" panose="02040602050305030304" pitchFamily="18" charset="0"/>
              </a:rPr>
              <a:t>Sub-contractors</a:t>
            </a:r>
          </a:p>
          <a:p>
            <a:pPr lvl="2"/>
            <a:r>
              <a:rPr lang="en-US" sz="1800" dirty="0">
                <a:latin typeface="Book Antiqua" panose="02040602050305030304" pitchFamily="18" charset="0"/>
              </a:rPr>
              <a:t>Encourage Private Sector and local Government to aggressively engage with JSEB to;</a:t>
            </a:r>
          </a:p>
          <a:p>
            <a:pPr lvl="2"/>
            <a:r>
              <a:rPr lang="en-US" sz="1800" dirty="0">
                <a:latin typeface="Book Antiqua" panose="02040602050305030304" pitchFamily="18" charset="0"/>
              </a:rPr>
              <a:t>Develop productive business relationships</a:t>
            </a:r>
          </a:p>
          <a:p>
            <a:pPr lvl="2"/>
            <a:r>
              <a:rPr lang="en-US" sz="1800" dirty="0">
                <a:latin typeface="Book Antiqua" panose="02040602050305030304" pitchFamily="18" charset="0"/>
              </a:rPr>
              <a:t>Leading to economic growth for the City</a:t>
            </a:r>
          </a:p>
          <a:p>
            <a:endParaRPr lang="en-US" dirty="0"/>
          </a:p>
        </p:txBody>
      </p:sp>
      <p:sp>
        <p:nvSpPr>
          <p:cNvPr id="4" name="Rectangle 3">
            <a:extLst>
              <a:ext uri="{FF2B5EF4-FFF2-40B4-BE49-F238E27FC236}">
                <a16:creationId xmlns:a16="http://schemas.microsoft.com/office/drawing/2014/main" xmlns="" id="{5F66FCE9-8652-D841-B84A-DDFFCD4EC235}"/>
              </a:ext>
            </a:extLst>
          </p:cNvPr>
          <p:cNvSpPr/>
          <p:nvPr/>
        </p:nvSpPr>
        <p:spPr>
          <a:xfrm>
            <a:off x="3048000" y="2028617"/>
            <a:ext cx="6096000" cy="338554"/>
          </a:xfrm>
          <a:prstGeom prst="rect">
            <a:avLst/>
          </a:prstGeom>
        </p:spPr>
        <p:txBody>
          <a:bodyPr>
            <a:spAutoFit/>
          </a:bodyPr>
          <a:lstStyle/>
          <a:p>
            <a:endParaRPr lang="en-US" sz="1600" dirty="0">
              <a:latin typeface="Book Antiqua" panose="02040602050305030304" pitchFamily="18" charset="0"/>
            </a:endParaRPr>
          </a:p>
        </p:txBody>
      </p:sp>
    </p:spTree>
    <p:extLst>
      <p:ext uri="{BB962C8B-B14F-4D97-AF65-F5344CB8AC3E}">
        <p14:creationId xmlns:p14="http://schemas.microsoft.com/office/powerpoint/2010/main" val="1511038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9">
            <a:extLst>
              <a:ext uri="{FF2B5EF4-FFF2-40B4-BE49-F238E27FC236}">
                <a16:creationId xmlns:a16="http://schemas.microsoft.com/office/drawing/2014/main" xmlns="" id="{9922E4AF-C632-4563-9EE3-C3191EF079E7}"/>
              </a:ext>
            </a:extLst>
          </p:cNvPr>
          <p:cNvPicPr>
            <a:picLocks noChangeAspect="1"/>
          </p:cNvPicPr>
          <p:nvPr/>
        </p:nvPicPr>
        <p:blipFill rotWithShape="1">
          <a:blip r:embed="rId2"/>
          <a:srcRect t="21329"/>
          <a:stretch/>
        </p:blipFill>
        <p:spPr>
          <a:xfrm>
            <a:off x="20" y="10"/>
            <a:ext cx="12191981" cy="6857990"/>
          </a:xfrm>
          <a:prstGeom prst="rect">
            <a:avLst/>
          </a:prstGeom>
        </p:spPr>
      </p:pic>
      <p:sp>
        <p:nvSpPr>
          <p:cNvPr id="21" name="Rectangle 13">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9873"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idx="4294967295"/>
          </p:nvPr>
        </p:nvSpPr>
        <p:spPr>
          <a:xfrm>
            <a:off x="643467" y="321734"/>
            <a:ext cx="6891186" cy="1135737"/>
          </a:xfrm>
        </p:spPr>
        <p:txBody>
          <a:bodyPr vert="horz" lIns="91440" tIns="45720" rIns="91440" bIns="45720" rtlCol="0" anchor="ctr">
            <a:normAutofit/>
          </a:bodyPr>
          <a:lstStyle/>
          <a:p>
            <a:r>
              <a:rPr lang="en-US" sz="3600" dirty="0"/>
              <a:t>           Current Program Goals		</a:t>
            </a:r>
          </a:p>
        </p:txBody>
      </p:sp>
      <p:grpSp>
        <p:nvGrpSpPr>
          <p:cNvPr id="23" name="Group 15">
            <a:extLst>
              <a:ext uri="{FF2B5EF4-FFF2-40B4-BE49-F238E27FC236}">
                <a16:creationId xmlns:a16="http://schemas.microsoft.com/office/drawing/2014/main" xmlns="" id="{07EAA094-9CF6-4695-958A-33D9BCAA947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1123132" y="713128"/>
            <a:ext cx="1068867" cy="2126625"/>
            <a:chOff x="10918968" y="713127"/>
            <a:chExt cx="1273032" cy="2532832"/>
          </a:xfrm>
        </p:grpSpPr>
        <p:sp>
          <p:nvSpPr>
            <p:cNvPr id="17" name="Rectangle 16">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Isosceles Triangle 17">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Isosceles Triangle 19">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Content Placeholder 4">
            <a:extLst>
              <a:ext uri="{FF2B5EF4-FFF2-40B4-BE49-F238E27FC236}">
                <a16:creationId xmlns:a16="http://schemas.microsoft.com/office/drawing/2014/main" xmlns="" id="{4962D163-142A-41A9-8772-514E73C2F36A}"/>
              </a:ext>
            </a:extLst>
          </p:cNvPr>
          <p:cNvGraphicFramePr>
            <a:graphicFrameLocks noGrp="1"/>
          </p:cNvGraphicFramePr>
          <p:nvPr>
            <p:ph idx="4294967295"/>
            <p:extLst>
              <p:ext uri="{D42A27DB-BD31-4B8C-83A1-F6EECF244321}">
                <p14:modId xmlns:p14="http://schemas.microsoft.com/office/powerpoint/2010/main" val="3170526240"/>
              </p:ext>
            </p:extLst>
          </p:nvPr>
        </p:nvGraphicFramePr>
        <p:xfrm>
          <a:off x="643467" y="1782981"/>
          <a:ext cx="6891187" cy="4393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30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8DACCF-C36A-7B45-AD33-C1230DA71A50}"/>
              </a:ext>
            </a:extLst>
          </p:cNvPr>
          <p:cNvSpPr>
            <a:spLocks noGrp="1"/>
          </p:cNvSpPr>
          <p:nvPr>
            <p:ph type="title"/>
          </p:nvPr>
        </p:nvSpPr>
        <p:spPr/>
        <p:txBody>
          <a:bodyPr>
            <a:normAutofit/>
          </a:bodyPr>
          <a:lstStyle/>
          <a:p>
            <a:r>
              <a:rPr lang="en-US" sz="4000" dirty="0">
                <a:latin typeface="Book Antiqua" panose="02040602050305030304" pitchFamily="18" charset="0"/>
              </a:rPr>
              <a:t>Building capacity via Program Mission &amp; Goals</a:t>
            </a:r>
          </a:p>
        </p:txBody>
      </p:sp>
      <p:sp>
        <p:nvSpPr>
          <p:cNvPr id="5" name="Text Placeholder 4">
            <a:extLst>
              <a:ext uri="{FF2B5EF4-FFF2-40B4-BE49-F238E27FC236}">
                <a16:creationId xmlns:a16="http://schemas.microsoft.com/office/drawing/2014/main" xmlns="" id="{36EC1B0C-FFCB-2042-A162-31C7941E4C97}"/>
              </a:ext>
            </a:extLst>
          </p:cNvPr>
          <p:cNvSpPr>
            <a:spLocks noGrp="1"/>
          </p:cNvSpPr>
          <p:nvPr>
            <p:ph type="body" sz="quarter" idx="3"/>
          </p:nvPr>
        </p:nvSpPr>
        <p:spPr>
          <a:xfrm>
            <a:off x="3184072" y="1910442"/>
            <a:ext cx="2841172" cy="604157"/>
          </a:xfrm>
        </p:spPr>
        <p:txBody>
          <a:bodyPr/>
          <a:lstStyle/>
          <a:p>
            <a:pPr algn="ctr"/>
            <a:r>
              <a:rPr lang="en-US" dirty="0">
                <a:latin typeface="Book Antiqua" panose="02040602050305030304" pitchFamily="18" charset="0"/>
              </a:rPr>
              <a:t>Targets for Success</a:t>
            </a:r>
          </a:p>
        </p:txBody>
      </p:sp>
      <p:sp>
        <p:nvSpPr>
          <p:cNvPr id="6" name="Content Placeholder 5">
            <a:extLst>
              <a:ext uri="{FF2B5EF4-FFF2-40B4-BE49-F238E27FC236}">
                <a16:creationId xmlns:a16="http://schemas.microsoft.com/office/drawing/2014/main" xmlns="" id="{57F48527-01FF-4F40-A2FF-A8F3152EBC2E}"/>
              </a:ext>
            </a:extLst>
          </p:cNvPr>
          <p:cNvSpPr>
            <a:spLocks noGrp="1"/>
          </p:cNvSpPr>
          <p:nvPr>
            <p:ph sz="quarter" idx="4"/>
          </p:nvPr>
        </p:nvSpPr>
        <p:spPr>
          <a:xfrm>
            <a:off x="2044262" y="2992603"/>
            <a:ext cx="8103475" cy="3684588"/>
          </a:xfrm>
        </p:spPr>
        <p:txBody>
          <a:bodyPr>
            <a:noAutofit/>
          </a:bodyPr>
          <a:lstStyle/>
          <a:p>
            <a:r>
              <a:rPr lang="en-US" sz="1800" b="1" dirty="0" smtClean="0">
                <a:latin typeface="Book Antiqua" panose="02040602050305030304" pitchFamily="18" charset="0"/>
              </a:rPr>
              <a:t>Access </a:t>
            </a:r>
            <a:r>
              <a:rPr lang="en-US" sz="1800" b="1" dirty="0">
                <a:latin typeface="Book Antiqua" panose="02040602050305030304" pitchFamily="18" charset="0"/>
              </a:rPr>
              <a:t>to Capital</a:t>
            </a:r>
          </a:p>
          <a:p>
            <a:pPr marL="0" indent="0">
              <a:buNone/>
            </a:pPr>
            <a:endParaRPr lang="en-US" sz="1800" b="1" dirty="0">
              <a:latin typeface="Book Antiqua" panose="02040602050305030304" pitchFamily="18" charset="0"/>
            </a:endParaRPr>
          </a:p>
          <a:p>
            <a:r>
              <a:rPr lang="en-US" sz="1800" b="1" dirty="0">
                <a:latin typeface="Book Antiqua" panose="02040602050305030304" pitchFamily="18" charset="0"/>
              </a:rPr>
              <a:t>Unified Certification Program (UCP)</a:t>
            </a:r>
          </a:p>
          <a:p>
            <a:endParaRPr lang="en-US" sz="1800" b="1" dirty="0">
              <a:latin typeface="Book Antiqua" panose="02040602050305030304" pitchFamily="18" charset="0"/>
            </a:endParaRPr>
          </a:p>
          <a:p>
            <a:r>
              <a:rPr lang="en-US" sz="1800" b="1" dirty="0">
                <a:latin typeface="Book Antiqua" panose="02040602050305030304" pitchFamily="18" charset="0"/>
              </a:rPr>
              <a:t>Develop sound doctrine and policy with City Department Heads</a:t>
            </a:r>
          </a:p>
        </p:txBody>
      </p:sp>
    </p:spTree>
    <p:extLst>
      <p:ext uri="{BB962C8B-B14F-4D97-AF65-F5344CB8AC3E}">
        <p14:creationId xmlns:p14="http://schemas.microsoft.com/office/powerpoint/2010/main" val="539994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3E4DA1-4E77-334F-A9C4-A44DC1A2E73C}"/>
              </a:ext>
            </a:extLst>
          </p:cNvPr>
          <p:cNvSpPr>
            <a:spLocks noGrp="1"/>
          </p:cNvSpPr>
          <p:nvPr>
            <p:ph type="title"/>
          </p:nvPr>
        </p:nvSpPr>
        <p:spPr/>
        <p:txBody>
          <a:bodyPr/>
          <a:lstStyle/>
          <a:p>
            <a:r>
              <a:rPr lang="en-US" dirty="0"/>
              <a:t>Bonding Sec. 126.601</a:t>
            </a:r>
          </a:p>
        </p:txBody>
      </p:sp>
      <p:sp>
        <p:nvSpPr>
          <p:cNvPr id="3" name="Text Placeholder 2">
            <a:extLst>
              <a:ext uri="{FF2B5EF4-FFF2-40B4-BE49-F238E27FC236}">
                <a16:creationId xmlns:a16="http://schemas.microsoft.com/office/drawing/2014/main" xmlns="" id="{186ED388-73B6-E842-9F96-C95216725DDD}"/>
              </a:ext>
            </a:extLst>
          </p:cNvPr>
          <p:cNvSpPr>
            <a:spLocks noGrp="1"/>
          </p:cNvSpPr>
          <p:nvPr>
            <p:ph type="body" idx="1"/>
          </p:nvPr>
        </p:nvSpPr>
        <p:spPr/>
        <p:txBody>
          <a:bodyPr/>
          <a:lstStyle/>
          <a:p>
            <a:r>
              <a:rPr lang="en-US" dirty="0"/>
              <a:t>Current</a:t>
            </a:r>
          </a:p>
        </p:txBody>
      </p:sp>
      <p:sp>
        <p:nvSpPr>
          <p:cNvPr id="4" name="Content Placeholder 3">
            <a:extLst>
              <a:ext uri="{FF2B5EF4-FFF2-40B4-BE49-F238E27FC236}">
                <a16:creationId xmlns:a16="http://schemas.microsoft.com/office/drawing/2014/main" xmlns="" id="{698A64D5-FDB0-654A-86F9-6AB8BA0CF102}"/>
              </a:ext>
            </a:extLst>
          </p:cNvPr>
          <p:cNvSpPr>
            <a:spLocks noGrp="1"/>
          </p:cNvSpPr>
          <p:nvPr>
            <p:ph sz="half" idx="2"/>
          </p:nvPr>
        </p:nvSpPr>
        <p:spPr/>
        <p:txBody>
          <a:bodyPr>
            <a:normAutofit fontScale="55000" lnSpcReduction="20000"/>
          </a:bodyPr>
          <a:lstStyle/>
          <a:p>
            <a:r>
              <a:rPr lang="en-US" dirty="0">
                <a:latin typeface="Book Antiqua" panose="02040602050305030304" pitchFamily="18" charset="0"/>
              </a:rPr>
              <a:t>Currently there is not an active Bonding Contract to assist with the requirements of Sec. 126.601</a:t>
            </a:r>
          </a:p>
          <a:p>
            <a:r>
              <a:rPr lang="en-US" dirty="0">
                <a:latin typeface="Book Antiqua" panose="02040602050305030304" pitchFamily="18" charset="0"/>
              </a:rPr>
              <a:t>Bonding Program would provide support service though an established bond enhancement program entity</a:t>
            </a:r>
          </a:p>
          <a:p>
            <a:r>
              <a:rPr lang="en-US" dirty="0">
                <a:latin typeface="Book Antiqua" panose="02040602050305030304" pitchFamily="18" charset="0"/>
              </a:rPr>
              <a:t>Provide services to assist vendors efforts to secure performance and payment bonds for public &amp; private contracts</a:t>
            </a:r>
          </a:p>
          <a:p>
            <a:r>
              <a:rPr lang="en-US" dirty="0">
                <a:latin typeface="Book Antiqua" panose="02040602050305030304" pitchFamily="18" charset="0"/>
              </a:rPr>
              <a:t>Program will not provide or pay for bond</a:t>
            </a:r>
          </a:p>
          <a:p>
            <a:r>
              <a:rPr lang="en-US" dirty="0">
                <a:latin typeface="Book Antiqua" panose="02040602050305030304" pitchFamily="18" charset="0"/>
              </a:rPr>
              <a:t>Provide a refined basis for underwriting bonds w/ in house bonding authority</a:t>
            </a:r>
          </a:p>
          <a:p>
            <a:r>
              <a:rPr lang="en-US" dirty="0">
                <a:latin typeface="Book Antiqua" panose="02040602050305030304" pitchFamily="18" charset="0"/>
              </a:rPr>
              <a:t>Suggest respondent of the RFP has the capability to write bonds on their own company</a:t>
            </a:r>
          </a:p>
          <a:p>
            <a:r>
              <a:rPr lang="en-US" dirty="0">
                <a:latin typeface="Book Antiqua" panose="02040602050305030304" pitchFamily="18" charset="0"/>
              </a:rPr>
              <a:t>Improvement plans for contractors who do not qualify</a:t>
            </a:r>
          </a:p>
        </p:txBody>
      </p:sp>
      <p:sp>
        <p:nvSpPr>
          <p:cNvPr id="5" name="Text Placeholder 4">
            <a:extLst>
              <a:ext uri="{FF2B5EF4-FFF2-40B4-BE49-F238E27FC236}">
                <a16:creationId xmlns:a16="http://schemas.microsoft.com/office/drawing/2014/main" xmlns="" id="{FD300831-CAF0-1744-BD82-1F942620BFF9}"/>
              </a:ext>
            </a:extLst>
          </p:cNvPr>
          <p:cNvSpPr>
            <a:spLocks noGrp="1"/>
          </p:cNvSpPr>
          <p:nvPr>
            <p:ph type="body" sz="quarter" idx="3"/>
          </p:nvPr>
        </p:nvSpPr>
        <p:spPr/>
        <p:txBody>
          <a:bodyPr/>
          <a:lstStyle/>
          <a:p>
            <a:r>
              <a:rPr lang="en-US" dirty="0"/>
              <a:t>Recommend</a:t>
            </a:r>
          </a:p>
        </p:txBody>
      </p:sp>
      <p:sp>
        <p:nvSpPr>
          <p:cNvPr id="6" name="Content Placeholder 5">
            <a:extLst>
              <a:ext uri="{FF2B5EF4-FFF2-40B4-BE49-F238E27FC236}">
                <a16:creationId xmlns:a16="http://schemas.microsoft.com/office/drawing/2014/main" xmlns="" id="{3E2E053F-789F-5E4B-9EA8-10DEFB7E2539}"/>
              </a:ext>
            </a:extLst>
          </p:cNvPr>
          <p:cNvSpPr>
            <a:spLocks noGrp="1"/>
          </p:cNvSpPr>
          <p:nvPr>
            <p:ph sz="quarter" idx="4"/>
          </p:nvPr>
        </p:nvSpPr>
        <p:spPr/>
        <p:txBody>
          <a:bodyPr>
            <a:noAutofit/>
          </a:bodyPr>
          <a:lstStyle/>
          <a:p>
            <a:r>
              <a:rPr lang="en-US" sz="1600" dirty="0">
                <a:latin typeface="Book Antiqua" panose="02040602050305030304" pitchFamily="18" charset="0"/>
              </a:rPr>
              <a:t>Working with OGC to make some changes to the current legislation; more specifically,</a:t>
            </a:r>
          </a:p>
          <a:p>
            <a:pPr lvl="1"/>
            <a:r>
              <a:rPr lang="en-US" sz="1600" dirty="0">
                <a:latin typeface="Book Antiqua" panose="02040602050305030304" pitchFamily="18" charset="0"/>
              </a:rPr>
              <a:t>Consider removing the language that “Respondent of the RFP has the capability to write bonds on their own company”</a:t>
            </a:r>
          </a:p>
          <a:p>
            <a:pPr lvl="1"/>
            <a:r>
              <a:rPr lang="en-US" sz="1600" dirty="0">
                <a:latin typeface="Book Antiqua" panose="02040602050305030304" pitchFamily="18" charset="0"/>
              </a:rPr>
              <a:t>Develop Solicitation for a Bonding Company to provide the services recommended in the Ordinance</a:t>
            </a:r>
          </a:p>
        </p:txBody>
      </p:sp>
    </p:spTree>
    <p:extLst>
      <p:ext uri="{BB962C8B-B14F-4D97-AF65-F5344CB8AC3E}">
        <p14:creationId xmlns:p14="http://schemas.microsoft.com/office/powerpoint/2010/main" val="3117389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6E6D44-333B-E147-B409-13E40A8A3E2E}"/>
              </a:ext>
            </a:extLst>
          </p:cNvPr>
          <p:cNvSpPr>
            <a:spLocks noGrp="1"/>
          </p:cNvSpPr>
          <p:nvPr>
            <p:ph type="title"/>
          </p:nvPr>
        </p:nvSpPr>
        <p:spPr/>
        <p:txBody>
          <a:bodyPr/>
          <a:lstStyle/>
          <a:p>
            <a:r>
              <a:rPr lang="en-US" dirty="0"/>
              <a:t>Access to Capital Sec. 126.602</a:t>
            </a:r>
          </a:p>
        </p:txBody>
      </p:sp>
      <p:sp>
        <p:nvSpPr>
          <p:cNvPr id="3" name="Text Placeholder 2">
            <a:extLst>
              <a:ext uri="{FF2B5EF4-FFF2-40B4-BE49-F238E27FC236}">
                <a16:creationId xmlns:a16="http://schemas.microsoft.com/office/drawing/2014/main" xmlns="" id="{84CB4C94-DACA-B142-9033-CD4CE189EC1B}"/>
              </a:ext>
            </a:extLst>
          </p:cNvPr>
          <p:cNvSpPr>
            <a:spLocks noGrp="1"/>
          </p:cNvSpPr>
          <p:nvPr>
            <p:ph type="body" idx="1"/>
          </p:nvPr>
        </p:nvSpPr>
        <p:spPr/>
        <p:txBody>
          <a:bodyPr/>
          <a:lstStyle/>
          <a:p>
            <a:r>
              <a:rPr lang="en-US" dirty="0"/>
              <a:t>Current Legislation</a:t>
            </a:r>
          </a:p>
        </p:txBody>
      </p:sp>
      <p:sp>
        <p:nvSpPr>
          <p:cNvPr id="4" name="Content Placeholder 3">
            <a:extLst>
              <a:ext uri="{FF2B5EF4-FFF2-40B4-BE49-F238E27FC236}">
                <a16:creationId xmlns:a16="http://schemas.microsoft.com/office/drawing/2014/main" xmlns="" id="{1A61DB3C-E48A-4747-B85E-CA7C86E13F62}"/>
              </a:ext>
            </a:extLst>
          </p:cNvPr>
          <p:cNvSpPr>
            <a:spLocks noGrp="1"/>
          </p:cNvSpPr>
          <p:nvPr>
            <p:ph sz="half" idx="2"/>
          </p:nvPr>
        </p:nvSpPr>
        <p:spPr>
          <a:xfrm>
            <a:off x="839788" y="2808287"/>
            <a:ext cx="5157787" cy="3684588"/>
          </a:xfrm>
        </p:spPr>
        <p:txBody>
          <a:bodyPr>
            <a:noAutofit/>
          </a:bodyPr>
          <a:lstStyle/>
          <a:p>
            <a:r>
              <a:rPr lang="en-US" sz="1600" b="1" dirty="0">
                <a:latin typeface="Book Antiqua" panose="02040602050305030304" pitchFamily="18" charset="0"/>
              </a:rPr>
              <a:t>Housed in OED</a:t>
            </a:r>
          </a:p>
          <a:p>
            <a:r>
              <a:rPr lang="en-US" sz="1600" b="1" dirty="0">
                <a:latin typeface="Book Antiqua" panose="02040602050305030304" pitchFamily="18" charset="0"/>
              </a:rPr>
              <a:t>All funds are subject of a permanent and continuing appropriation</a:t>
            </a:r>
          </a:p>
          <a:p>
            <a:r>
              <a:rPr lang="en-US" sz="1600" b="1" dirty="0">
                <a:latin typeface="Book Antiqua" panose="02040602050305030304" pitchFamily="18" charset="0"/>
              </a:rPr>
              <a:t>Used for the purpose of loans to assist JSEBs</a:t>
            </a:r>
          </a:p>
          <a:p>
            <a:r>
              <a:rPr lang="en-US" sz="1600" b="1" dirty="0">
                <a:latin typeface="Book Antiqua" panose="02040602050305030304" pitchFamily="18" charset="0"/>
              </a:rPr>
              <a:t>OED monitor &amp; enforce the contract for disbursing funds</a:t>
            </a:r>
          </a:p>
          <a:p>
            <a:r>
              <a:rPr lang="en-US" sz="1600" b="1" dirty="0">
                <a:latin typeface="Book Antiqua" panose="02040602050305030304" pitchFamily="18" charset="0"/>
              </a:rPr>
              <a:t>Ensure that certified JSEB’s are receiving funding</a:t>
            </a:r>
          </a:p>
          <a:p>
            <a:r>
              <a:rPr lang="en-US" sz="1600" b="1" dirty="0">
                <a:latin typeface="Book Antiqua" panose="02040602050305030304" pitchFamily="18" charset="0"/>
              </a:rPr>
              <a:t>OED provides a quarterly report to the JSEB Administrator</a:t>
            </a:r>
          </a:p>
          <a:p>
            <a:r>
              <a:rPr lang="en-US" sz="1600" b="1" dirty="0">
                <a:latin typeface="Book Antiqua" panose="02040602050305030304" pitchFamily="18" charset="0"/>
              </a:rPr>
              <a:t>OED provides a quarterly report to the JSEB Monitoring Committee</a:t>
            </a:r>
          </a:p>
        </p:txBody>
      </p:sp>
      <p:sp>
        <p:nvSpPr>
          <p:cNvPr id="5" name="Text Placeholder 4">
            <a:extLst>
              <a:ext uri="{FF2B5EF4-FFF2-40B4-BE49-F238E27FC236}">
                <a16:creationId xmlns:a16="http://schemas.microsoft.com/office/drawing/2014/main" xmlns="" id="{509B3689-885F-7149-99ED-04D76A700C30}"/>
              </a:ext>
            </a:extLst>
          </p:cNvPr>
          <p:cNvSpPr>
            <a:spLocks noGrp="1"/>
          </p:cNvSpPr>
          <p:nvPr>
            <p:ph type="body" sz="quarter" idx="3"/>
          </p:nvPr>
        </p:nvSpPr>
        <p:spPr/>
        <p:txBody>
          <a:bodyPr/>
          <a:lstStyle/>
          <a:p>
            <a:r>
              <a:rPr lang="en-US" dirty="0"/>
              <a:t>Previous Legislation</a:t>
            </a:r>
          </a:p>
        </p:txBody>
      </p:sp>
      <p:sp>
        <p:nvSpPr>
          <p:cNvPr id="6" name="Content Placeholder 5">
            <a:extLst>
              <a:ext uri="{FF2B5EF4-FFF2-40B4-BE49-F238E27FC236}">
                <a16:creationId xmlns:a16="http://schemas.microsoft.com/office/drawing/2014/main" xmlns="" id="{D6E82B3F-FF04-C748-B2B0-068C1AE5432B}"/>
              </a:ext>
            </a:extLst>
          </p:cNvPr>
          <p:cNvSpPr>
            <a:spLocks noGrp="1"/>
          </p:cNvSpPr>
          <p:nvPr>
            <p:ph sz="quarter" idx="4"/>
          </p:nvPr>
        </p:nvSpPr>
        <p:spPr>
          <a:xfrm>
            <a:off x="6169024" y="2808287"/>
            <a:ext cx="5183188" cy="3684588"/>
          </a:xfrm>
        </p:spPr>
        <p:txBody>
          <a:bodyPr>
            <a:normAutofit fontScale="55000" lnSpcReduction="20000"/>
          </a:bodyPr>
          <a:lstStyle/>
          <a:p>
            <a:r>
              <a:rPr lang="en-US" b="1" dirty="0">
                <a:latin typeface="Book Antiqua" panose="02040602050305030304" pitchFamily="18" charset="0"/>
              </a:rPr>
              <a:t>These loans are repaid from payments or amounts due under the JSEB’s direct contract with the city or one of its independent agencies.  </a:t>
            </a:r>
          </a:p>
          <a:p>
            <a:r>
              <a:rPr lang="en-US" b="1" dirty="0">
                <a:latin typeface="Book Antiqua" panose="02040602050305030304" pitchFamily="18" charset="0"/>
              </a:rPr>
              <a:t>These payments are: </a:t>
            </a:r>
          </a:p>
          <a:p>
            <a:r>
              <a:rPr lang="en-US" b="1" dirty="0">
                <a:latin typeface="Book Antiqua" panose="02040602050305030304" pitchFamily="18" charset="0"/>
              </a:rPr>
              <a:t>(i) made via joint-checks payable to Third Party Manager and the JSEB; and</a:t>
            </a:r>
          </a:p>
          <a:p>
            <a:r>
              <a:rPr lang="en-US" b="1" dirty="0">
                <a:latin typeface="Book Antiqua" panose="02040602050305030304" pitchFamily="18" charset="0"/>
              </a:rPr>
              <a:t> (ii) delivered directly to Essential Capital.  Upon receiving payments, Essential Capital deducts the installment amount due and forwards the remaining amount to the JSEB.  </a:t>
            </a:r>
          </a:p>
          <a:p>
            <a:r>
              <a:rPr lang="en-US" b="1" dirty="0">
                <a:latin typeface="Book Antiqua" panose="02040602050305030304" pitchFamily="18" charset="0"/>
              </a:rPr>
              <a:t>As a result of this repayment method, the </a:t>
            </a:r>
            <a:r>
              <a:rPr lang="en-US" b="1" i="1" dirty="0">
                <a:latin typeface="Book Antiqua" panose="02040602050305030304" pitchFamily="18" charset="0"/>
              </a:rPr>
              <a:t>Access to Capital</a:t>
            </a:r>
            <a:r>
              <a:rPr lang="en-US" b="1" dirty="0">
                <a:latin typeface="Book Antiqua" panose="02040602050305030304" pitchFamily="18" charset="0"/>
              </a:rPr>
              <a:t> program’s loan pool is replenished and available for the next JSEB application.  This repayment method also assists the JSEB in establishing a positive credit history to eventually enable the JSEB to gain access to conventional lending sources</a:t>
            </a:r>
          </a:p>
        </p:txBody>
      </p:sp>
    </p:spTree>
    <p:extLst>
      <p:ext uri="{BB962C8B-B14F-4D97-AF65-F5344CB8AC3E}">
        <p14:creationId xmlns:p14="http://schemas.microsoft.com/office/powerpoint/2010/main" val="2269517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D8AD25-A466-1A43-913A-90C7E25C33A6}"/>
              </a:ext>
            </a:extLst>
          </p:cNvPr>
          <p:cNvSpPr>
            <a:spLocks noGrp="1"/>
          </p:cNvSpPr>
          <p:nvPr>
            <p:ph type="title"/>
          </p:nvPr>
        </p:nvSpPr>
        <p:spPr/>
        <p:txBody>
          <a:bodyPr/>
          <a:lstStyle/>
          <a:p>
            <a:r>
              <a:rPr lang="en-US" dirty="0"/>
              <a:t>Access Capital “Continued”</a:t>
            </a:r>
          </a:p>
        </p:txBody>
      </p:sp>
      <p:sp>
        <p:nvSpPr>
          <p:cNvPr id="3" name="Text Placeholder 2">
            <a:extLst>
              <a:ext uri="{FF2B5EF4-FFF2-40B4-BE49-F238E27FC236}">
                <a16:creationId xmlns:a16="http://schemas.microsoft.com/office/drawing/2014/main" xmlns="" id="{B4FF822F-54A4-774F-8610-F2337A720F08}"/>
              </a:ext>
            </a:extLst>
          </p:cNvPr>
          <p:cNvSpPr>
            <a:spLocks noGrp="1"/>
          </p:cNvSpPr>
          <p:nvPr>
            <p:ph type="body" idx="1"/>
          </p:nvPr>
        </p:nvSpPr>
        <p:spPr/>
        <p:txBody>
          <a:bodyPr>
            <a:normAutofit/>
          </a:bodyPr>
          <a:lstStyle/>
          <a:p>
            <a:r>
              <a:rPr lang="en-US" sz="2000" dirty="0"/>
              <a:t>Recommendation</a:t>
            </a:r>
          </a:p>
        </p:txBody>
      </p:sp>
      <p:sp>
        <p:nvSpPr>
          <p:cNvPr id="4" name="Content Placeholder 3">
            <a:extLst>
              <a:ext uri="{FF2B5EF4-FFF2-40B4-BE49-F238E27FC236}">
                <a16:creationId xmlns:a16="http://schemas.microsoft.com/office/drawing/2014/main" xmlns="" id="{773FB057-E10E-C64E-9E40-1272B1DA19D4}"/>
              </a:ext>
            </a:extLst>
          </p:cNvPr>
          <p:cNvSpPr>
            <a:spLocks noGrp="1"/>
          </p:cNvSpPr>
          <p:nvPr>
            <p:ph sz="half" idx="2"/>
          </p:nvPr>
        </p:nvSpPr>
        <p:spPr>
          <a:xfrm>
            <a:off x="839788" y="2505075"/>
            <a:ext cx="10512424" cy="3684588"/>
          </a:xfrm>
        </p:spPr>
        <p:txBody>
          <a:bodyPr>
            <a:normAutofit/>
          </a:bodyPr>
          <a:lstStyle/>
          <a:p>
            <a:r>
              <a:rPr lang="en-US" sz="1600" b="1" dirty="0">
                <a:latin typeface="Book Antiqua" panose="02040602050305030304" pitchFamily="18" charset="0"/>
              </a:rPr>
              <a:t>Access to Capital provides funding to Small &amp; Emerging businesses to assist with payroll capital upon award of contractual services for the City of Jacksonville and partnering agencies. In providing this program:</a:t>
            </a:r>
          </a:p>
          <a:p>
            <a:r>
              <a:rPr lang="en-US" sz="1600" b="1" dirty="0">
                <a:latin typeface="Book Antiqua" panose="02040602050305030304" pitchFamily="18" charset="0"/>
              </a:rPr>
              <a:t>Small businesses have the capability to borrow money for payroll</a:t>
            </a:r>
          </a:p>
          <a:p>
            <a:r>
              <a:rPr lang="en-US" sz="1600" b="1" dirty="0">
                <a:latin typeface="Book Antiqua" panose="02040602050305030304" pitchFamily="18" charset="0"/>
              </a:rPr>
              <a:t>Allows them to use capital on hand to grow assets</a:t>
            </a:r>
          </a:p>
          <a:p>
            <a:r>
              <a:rPr lang="en-US" sz="1600" b="1" dirty="0">
                <a:latin typeface="Book Antiqua" panose="02040602050305030304" pitchFamily="18" charset="0"/>
              </a:rPr>
              <a:t>Allowing a larger capacity to provide services to other companies</a:t>
            </a:r>
          </a:p>
          <a:p>
            <a:r>
              <a:rPr lang="en-US" sz="1600" b="1" dirty="0">
                <a:latin typeface="Book Antiqua" panose="02040602050305030304" pitchFamily="18" charset="0"/>
              </a:rPr>
              <a:t>Place the AC program under the EBO Programs to provide a one stop      </a:t>
            </a:r>
          </a:p>
          <a:p>
            <a:pPr marL="0" indent="0">
              <a:buNone/>
            </a:pPr>
            <a:r>
              <a:rPr lang="en-US" sz="1600" b="1" dirty="0">
                <a:latin typeface="Book Antiqua" panose="02040602050305030304" pitchFamily="18" charset="0"/>
              </a:rPr>
              <a:t>   shop, which will provide a more effective and efficient process for  </a:t>
            </a:r>
          </a:p>
          <a:p>
            <a:pPr marL="0" indent="0">
              <a:buNone/>
            </a:pPr>
            <a:r>
              <a:rPr lang="en-US" sz="1600" b="1" dirty="0">
                <a:latin typeface="Book Antiqua" panose="02040602050305030304" pitchFamily="18" charset="0"/>
              </a:rPr>
              <a:t>    JSEB’s. This will also allow a holistic and robust program for  </a:t>
            </a:r>
          </a:p>
          <a:p>
            <a:pPr marL="0" indent="0">
              <a:buNone/>
            </a:pPr>
            <a:r>
              <a:rPr lang="en-US" sz="1600" b="1" dirty="0">
                <a:latin typeface="Book Antiqua" panose="02040602050305030304" pitchFamily="18" charset="0"/>
              </a:rPr>
              <a:t>    building economic growth.</a:t>
            </a:r>
          </a:p>
          <a:p>
            <a:endParaRPr lang="en-US" dirty="0"/>
          </a:p>
        </p:txBody>
      </p:sp>
    </p:spTree>
    <p:extLst>
      <p:ext uri="{BB962C8B-B14F-4D97-AF65-F5344CB8AC3E}">
        <p14:creationId xmlns:p14="http://schemas.microsoft.com/office/powerpoint/2010/main" val="604154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335A9CE7-157F-574F-8D36-5A108CE3178A}"/>
              </a:ext>
            </a:extLst>
          </p:cNvPr>
          <p:cNvSpPr>
            <a:spLocks noGrp="1"/>
          </p:cNvSpPr>
          <p:nvPr>
            <p:ph type="title"/>
          </p:nvPr>
        </p:nvSpPr>
        <p:spPr/>
        <p:txBody>
          <a:bodyPr/>
          <a:lstStyle/>
          <a:p>
            <a:r>
              <a:rPr lang="en-US" dirty="0"/>
              <a:t>Access to Capital Implementation Plan </a:t>
            </a:r>
            <a:br>
              <a:rPr lang="en-US" dirty="0"/>
            </a:br>
            <a:endParaRPr lang="en-US" dirty="0"/>
          </a:p>
        </p:txBody>
      </p:sp>
      <p:sp>
        <p:nvSpPr>
          <p:cNvPr id="8" name="Content Placeholder 7">
            <a:extLst>
              <a:ext uri="{FF2B5EF4-FFF2-40B4-BE49-F238E27FC236}">
                <a16:creationId xmlns:a16="http://schemas.microsoft.com/office/drawing/2014/main" xmlns="" id="{2F3BFC94-0FEE-DC4D-AB01-36371474E298}"/>
              </a:ext>
            </a:extLst>
          </p:cNvPr>
          <p:cNvSpPr>
            <a:spLocks noGrp="1"/>
          </p:cNvSpPr>
          <p:nvPr>
            <p:ph idx="1"/>
          </p:nvPr>
        </p:nvSpPr>
        <p:spPr/>
        <p:txBody>
          <a:bodyPr>
            <a:normAutofit/>
          </a:bodyPr>
          <a:lstStyle/>
          <a:p>
            <a:pPr marL="0" indent="0">
              <a:buNone/>
            </a:pPr>
            <a:endParaRPr lang="en-US" sz="1600" dirty="0" smtClean="0"/>
          </a:p>
          <a:p>
            <a:pPr marL="0" indent="0">
              <a:buNone/>
            </a:pPr>
            <a:endParaRPr lang="en-US" sz="1600" dirty="0"/>
          </a:p>
          <a:p>
            <a:pPr marL="0" indent="0">
              <a:buNone/>
            </a:pPr>
            <a:r>
              <a:rPr lang="en-US" sz="1600" dirty="0" smtClean="0">
                <a:latin typeface="Book Antiqua" panose="02040602050305030304" pitchFamily="18" charset="0"/>
              </a:rPr>
              <a:t>Access </a:t>
            </a:r>
            <a:r>
              <a:rPr lang="en-US" sz="1600" dirty="0">
                <a:latin typeface="Book Antiqua" panose="02040602050305030304" pitchFamily="18" charset="0"/>
              </a:rPr>
              <a:t>to Capital </a:t>
            </a:r>
            <a:endParaRPr lang="en-US" sz="1600" dirty="0" smtClean="0">
              <a:latin typeface="Book Antiqua" panose="02040602050305030304" pitchFamily="18" charset="0"/>
            </a:endParaRPr>
          </a:p>
          <a:p>
            <a:pPr marL="0" indent="0">
              <a:buNone/>
            </a:pPr>
            <a:endParaRPr lang="en-US" sz="1600" dirty="0">
              <a:latin typeface="Book Antiqua" panose="02040602050305030304" pitchFamily="18" charset="0"/>
            </a:endParaRPr>
          </a:p>
          <a:p>
            <a:pPr algn="just"/>
            <a:r>
              <a:rPr lang="en-US" sz="1600" dirty="0">
                <a:latin typeface="Book Antiqua" panose="02040602050305030304" pitchFamily="18" charset="0"/>
              </a:rPr>
              <a:t> Project Liaison who will, on behalf of the City, coordinate with Consultant and administer an Agreement according to the terms and conditions contained of Jacksonville City Ordinance Code governing the AC </a:t>
            </a:r>
          </a:p>
          <a:p>
            <a:r>
              <a:rPr lang="en-US" sz="1600" dirty="0">
                <a:latin typeface="Book Antiqua" panose="02040602050305030304" pitchFamily="18" charset="0"/>
              </a:rPr>
              <a:t>It shall be the responsibility of Consultant to coordinate all project related activities with the designated Project Liaison. </a:t>
            </a:r>
          </a:p>
          <a:p>
            <a:pPr algn="just"/>
            <a:r>
              <a:rPr lang="en-US" sz="1600" dirty="0">
                <a:latin typeface="Book Antiqua" panose="02040602050305030304" pitchFamily="18" charset="0"/>
              </a:rPr>
              <a:t>Review Consultants business plan and to assure it is acceptable to this office and the City's Council </a:t>
            </a:r>
            <a:r>
              <a:rPr lang="en-US" sz="1600" dirty="0" smtClean="0">
                <a:latin typeface="Book Antiqua" panose="02040602050305030304" pitchFamily="18" charset="0"/>
              </a:rPr>
              <a:t>Auditors</a:t>
            </a:r>
            <a:endParaRPr lang="en-US" sz="1600" dirty="0">
              <a:latin typeface="Book Antiqua" panose="02040602050305030304" pitchFamily="18" charset="0"/>
            </a:endParaRPr>
          </a:p>
        </p:txBody>
      </p:sp>
    </p:spTree>
    <p:extLst>
      <p:ext uri="{BB962C8B-B14F-4D97-AF65-F5344CB8AC3E}">
        <p14:creationId xmlns:p14="http://schemas.microsoft.com/office/powerpoint/2010/main" val="4124192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{E5AA625A-FFD6-454C-A730-AFD2CE0B5D89}tf10001120</Template>
  <TotalTime>794</TotalTime>
  <Words>908</Words>
  <Application>Microsoft Office PowerPoint</Application>
  <PresentationFormat>Custom</PresentationFormat>
  <Paragraphs>126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ROAD TO SUCCESS  </vt:lpstr>
      <vt:lpstr>EQUAL BUSINESS OPPORTUNITY OFFICE  JACKSONVILLE SMALL &amp; EMERGING BUSINESS PROGRAM </vt:lpstr>
      <vt:lpstr>Mission Statement</vt:lpstr>
      <vt:lpstr>           Current Program Goals  </vt:lpstr>
      <vt:lpstr>Building capacity via Program Mission &amp; Goals</vt:lpstr>
      <vt:lpstr>Bonding Sec. 126.601</vt:lpstr>
      <vt:lpstr>Access to Capital Sec. 126.602</vt:lpstr>
      <vt:lpstr>Access Capital “Continued”</vt:lpstr>
      <vt:lpstr>Access to Capital Implementation Plan  </vt:lpstr>
      <vt:lpstr>Continuing  Education &amp; Mentoring Sec. 126.603 </vt:lpstr>
      <vt:lpstr>Insurance Program Review Sec. 126.605</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TO SUCCESS FROM JSEB TO PRIME</dc:title>
  <dc:creator>Dinah Coleman-Mason</dc:creator>
  <cp:lastModifiedBy>Mason, Dinah</cp:lastModifiedBy>
  <cp:revision>30</cp:revision>
  <dcterms:created xsi:type="dcterms:W3CDTF">2021-01-10T23:07:36Z</dcterms:created>
  <dcterms:modified xsi:type="dcterms:W3CDTF">2021-01-14T22:50:21Z</dcterms:modified>
</cp:coreProperties>
</file>